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9" r:id="rId6"/>
    <p:sldId id="260" r:id="rId7"/>
    <p:sldId id="262" r:id="rId8"/>
    <p:sldId id="263" r:id="rId9"/>
    <p:sldId id="267" r:id="rId10"/>
    <p:sldId id="265" r:id="rId11"/>
    <p:sldId id="266" r:id="rId12"/>
    <p:sldId id="270" r:id="rId13"/>
    <p:sldId id="271" r:id="rId14"/>
    <p:sldId id="272" r:id="rId15"/>
    <p:sldId id="279" r:id="rId16"/>
    <p:sldId id="273" r:id="rId17"/>
    <p:sldId id="275" r:id="rId18"/>
    <p:sldId id="274" r:id="rId19"/>
    <p:sldId id="276" r:id="rId20"/>
    <p:sldId id="278" r:id="rId21"/>
    <p:sldId id="277" r:id="rId22"/>
    <p:sldId id="280" r:id="rId23"/>
    <p:sldId id="281" r:id="rId24"/>
    <p:sldId id="282" r:id="rId25"/>
    <p:sldId id="283" r:id="rId26"/>
    <p:sldId id="285" r:id="rId27"/>
    <p:sldId id="284" r:id="rId28"/>
    <p:sldId id="286" r:id="rId29"/>
    <p:sldId id="287" r:id="rId30"/>
    <p:sldId id="288" r:id="rId31"/>
    <p:sldId id="290" r:id="rId32"/>
    <p:sldId id="289" r:id="rId33"/>
  </p:sldIdLst>
  <p:sldSz cx="2743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953" autoAdjust="0"/>
  </p:normalViewPr>
  <p:slideViewPr>
    <p:cSldViewPr>
      <p:cViewPr>
        <p:scale>
          <a:sx n="50" d="100"/>
          <a:sy n="50" d="100"/>
        </p:scale>
        <p:origin x="1230" y="-1212"/>
      </p:cViewPr>
      <p:guideLst>
        <p:guide orient="horz" pos="2160"/>
        <p:guide pos="86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2743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8316577" y="0"/>
            <a:ext cx="911542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287192" y="3337560"/>
            <a:ext cx="19440144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299150" y="1544812"/>
            <a:ext cx="19440144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7BCA0-9E7D-47E3-9EF8-2486BA37CCF8}" type="datetimeFigureOut">
              <a:rPr lang="en-US" smtClean="0"/>
              <a:t>4/13/2009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8B37-29A6-417D-8A27-4DCDF2AFC56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7BCA0-9E7D-47E3-9EF8-2486BA37CCF8}" type="datetimeFigureOut">
              <a:rPr lang="en-US" smtClean="0"/>
              <a:t>4/13/2009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8B37-29A6-417D-8A27-4DCDF2AFC5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888200" y="274639"/>
            <a:ext cx="6172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74639"/>
            <a:ext cx="18059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7BCA0-9E7D-47E3-9EF8-2486BA37CCF8}" type="datetimeFigureOut">
              <a:rPr lang="en-US" smtClean="0"/>
              <a:t>4/13/2009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8B37-29A6-417D-8A27-4DCDF2AFC5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7BCA0-9E7D-47E3-9EF8-2486BA37CCF8}" type="datetimeFigureOut">
              <a:rPr lang="en-US" smtClean="0"/>
              <a:t>4/13/2009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8B37-29A6-417D-8A27-4DCDF2AFC5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2743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8316577" y="0"/>
            <a:ext cx="911542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583838"/>
            <a:ext cx="198882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2485800"/>
            <a:ext cx="198882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7BCA0-9E7D-47E3-9EF8-2486BA37CCF8}" type="datetimeFigureOut">
              <a:rPr lang="en-US" smtClean="0"/>
              <a:t>4/13/2009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8B37-29A6-417D-8A27-4DCDF2AFC56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2240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600201"/>
            <a:ext cx="10972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0" y="1600201"/>
            <a:ext cx="10972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7BCA0-9E7D-47E3-9EF8-2486BA37CCF8}" type="datetimeFigureOut">
              <a:rPr lang="en-US" smtClean="0"/>
              <a:t>4/13/2009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8B37-29A6-417D-8A27-4DCDF2AFC5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3050"/>
            <a:ext cx="24688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5486400"/>
            <a:ext cx="12120564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935077" y="5486400"/>
            <a:ext cx="1212532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371600" y="1516912"/>
            <a:ext cx="12120564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77" y="1516912"/>
            <a:ext cx="1212532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7BCA0-9E7D-47E3-9EF8-2486BA37CCF8}" type="datetimeFigureOut">
              <a:rPr lang="en-US" smtClean="0"/>
              <a:t>4/13/2009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8B37-29A6-417D-8A27-4DCDF2AFC5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320"/>
            <a:ext cx="22411944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7BCA0-9E7D-47E3-9EF8-2486BA37CCF8}" type="datetimeFigureOut">
              <a:rPr lang="en-US" smtClean="0"/>
              <a:t>4/13/2009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578B37-29A6-417D-8A27-4DCDF2AFC56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7BCA0-9E7D-47E3-9EF8-2486BA37CCF8}" type="datetimeFigureOut">
              <a:rPr lang="en-US" smtClean="0"/>
              <a:t>4/13/2009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8B37-29A6-417D-8A27-4DCDF2AFC5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185528"/>
            <a:ext cx="96012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371600" y="214424"/>
            <a:ext cx="82296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371600" y="1981200"/>
            <a:ext cx="212598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7BCA0-9E7D-47E3-9EF8-2486BA37CCF8}" type="datetimeFigureOut">
              <a:rPr lang="en-US" smtClean="0"/>
              <a:t>4/13/2009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4469344" y="6422065"/>
            <a:ext cx="2286000" cy="365125"/>
          </a:xfrm>
        </p:spPr>
        <p:txBody>
          <a:bodyPr/>
          <a:lstStyle/>
          <a:p>
            <a:fld id="{C3578B37-29A6-417D-8A27-4DCDF2AFC5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70196" y="1705709"/>
            <a:ext cx="9161604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6884" y="1019907"/>
            <a:ext cx="123444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670202" y="2998765"/>
            <a:ext cx="9161598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6422065"/>
            <a:ext cx="6400800" cy="365125"/>
          </a:xfrm>
        </p:spPr>
        <p:txBody>
          <a:bodyPr/>
          <a:lstStyle/>
          <a:p>
            <a:fld id="{7557BCA0-9E7D-47E3-9EF8-2486BA37CCF8}" type="datetimeFigureOut">
              <a:rPr lang="en-US" smtClean="0"/>
              <a:t>4/13/2009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8B37-29A6-417D-8A27-4DCDF2AFC5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2743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21945600" y="0"/>
            <a:ext cx="54864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1371600" y="274638"/>
            <a:ext cx="224028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1371600" y="1600201"/>
            <a:ext cx="2240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371600" y="6422065"/>
            <a:ext cx="64008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557BCA0-9E7D-47E3-9EF8-2486BA37CCF8}" type="datetimeFigureOut">
              <a:rPr lang="en-US" smtClean="0"/>
              <a:t>4/13/2009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9372600" y="6422065"/>
            <a:ext cx="86868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4460200" y="6422065"/>
            <a:ext cx="228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3578B37-29A6-417D-8A27-4DCDF2AFC56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058400" y="457200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Brush Script Std" pitchFamily="50" charset="0"/>
              </a:rPr>
              <a:t>Crocker West Building</a:t>
            </a:r>
            <a:endParaRPr lang="en-US" sz="5400" dirty="0">
              <a:latin typeface="Brush Script Std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15800" y="11430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rush Script Std" pitchFamily="50" charset="0"/>
              </a:rPr>
              <a:t>State College, Pa</a:t>
            </a:r>
            <a:endParaRPr lang="en-US" sz="2400" dirty="0">
              <a:latin typeface="Brush Script Std" pitchFamily="50" charset="0"/>
            </a:endParaRPr>
          </a:p>
        </p:txBody>
      </p:sp>
      <p:pic>
        <p:nvPicPr>
          <p:cNvPr id="8" name="Picture 7" descr="ARL_Ren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01200" y="1905000"/>
            <a:ext cx="8210309" cy="4267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44000" y="645789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rush Script Std" pitchFamily="50" charset="0"/>
              </a:rPr>
              <a:t>Eric M. Foster</a:t>
            </a:r>
            <a:endParaRPr lang="en-US" sz="2000" dirty="0">
              <a:latin typeface="Brush Script Std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16200" y="645789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rush Script Std" pitchFamily="50" charset="0"/>
              </a:rPr>
              <a:t>Structural Option</a:t>
            </a:r>
            <a:endParaRPr lang="en-US" sz="2000" dirty="0">
              <a:latin typeface="Brush Script Std" pitchFamily="50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268200" y="645789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rush Script Std" pitchFamily="50" charset="0"/>
              </a:rPr>
              <a:t>Spring 2009</a:t>
            </a:r>
            <a:endParaRPr lang="en-US" sz="2000" dirty="0">
              <a:latin typeface="Brush Script Std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058400" y="457200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rush Script Std" pitchFamily="50" charset="0"/>
              </a:rPr>
              <a:t>Overview of Existing</a:t>
            </a:r>
            <a:endParaRPr lang="en-US" sz="4400" dirty="0">
              <a:latin typeface="Brush Script Std" pitchFamily="50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9144000" y="6457890"/>
            <a:ext cx="9144000" cy="400110"/>
            <a:chOff x="9144000" y="6457890"/>
            <a:chExt cx="9144000" cy="400110"/>
          </a:xfrm>
        </p:grpSpPr>
        <p:sp>
          <p:nvSpPr>
            <p:cNvPr id="10" name="TextBox 9"/>
            <p:cNvSpPr txBox="1"/>
            <p:nvPr/>
          </p:nvSpPr>
          <p:spPr>
            <a:xfrm>
              <a:off x="9144000" y="6457890"/>
              <a:ext cx="3048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Brush Script Std" pitchFamily="50" charset="0"/>
                </a:rPr>
                <a:t>Eric M. Foster</a:t>
              </a:r>
              <a:endParaRPr lang="en-US" sz="2000" dirty="0">
                <a:latin typeface="Brush Script Std" pitchFamily="50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268200" y="6457890"/>
              <a:ext cx="3048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Brush Script Std" pitchFamily="50" charset="0"/>
                </a:rPr>
                <a:t>Crocker West Building</a:t>
              </a:r>
              <a:endParaRPr lang="en-US" sz="2000" dirty="0">
                <a:latin typeface="Brush Script Std" pitchFamily="50" charset="0"/>
              </a:endParaRPr>
            </a:p>
          </p:txBody>
        </p:sp>
        <p:sp>
          <p:nvSpPr>
            <p:cNvPr id="9" name="TextBox 8"/>
            <p:cNvSpPr txBox="1">
              <a:spLocks/>
            </p:cNvSpPr>
            <p:nvPr/>
          </p:nvSpPr>
          <p:spPr>
            <a:xfrm>
              <a:off x="15240000" y="6457890"/>
              <a:ext cx="3048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Brush Script Std" pitchFamily="50" charset="0"/>
                </a:rPr>
                <a:t>Structural Option</a:t>
              </a:r>
              <a:endParaRPr lang="en-US" sz="2000" dirty="0">
                <a:latin typeface="Brush Script Std" pitchFamily="50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982200" y="1524000"/>
            <a:ext cx="7391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latin typeface="CityBlueprint" pitchFamily="2" charset="2"/>
              </a:rPr>
              <a:t> Architectural Precast  Concrete (APC)</a:t>
            </a:r>
          </a:p>
          <a:p>
            <a:pPr>
              <a:buFont typeface="Wingdings" pitchFamily="2" charset="2"/>
              <a:buChar char="Ø"/>
            </a:pPr>
            <a:endParaRPr lang="en-US" sz="3200" b="1" dirty="0" smtClean="0">
              <a:latin typeface="CityBlueprint" pitchFamily="2" charset="2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b="1" dirty="0" smtClean="0">
                <a:latin typeface="CityBlueprint" pitchFamily="2" charset="2"/>
              </a:rPr>
              <a:t> Columns	(24 in square columns)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b="1" dirty="0">
                <a:latin typeface="CityBlueprint" pitchFamily="2" charset="2"/>
              </a:rPr>
              <a:t> </a:t>
            </a:r>
            <a:r>
              <a:rPr lang="en-US" sz="2400" b="1" dirty="0" smtClean="0">
                <a:latin typeface="CityBlueprint" pitchFamily="2" charset="2"/>
              </a:rPr>
              <a:t>Wall Panels  (9 ½” &amp; 12 ½” </a:t>
            </a:r>
            <a:r>
              <a:rPr lang="en-US" sz="2400" b="1" dirty="0" err="1" smtClean="0">
                <a:latin typeface="CityBlueprint" pitchFamily="2" charset="2"/>
              </a:rPr>
              <a:t>Thk</a:t>
            </a:r>
            <a:r>
              <a:rPr lang="en-US" sz="2400" b="1" dirty="0" smtClean="0">
                <a:latin typeface="CityBlueprint" pitchFamily="2" charset="2"/>
              </a:rPr>
              <a:t>. Insulated Panels)</a:t>
            </a:r>
          </a:p>
          <a:p>
            <a:pPr lvl="2">
              <a:buFont typeface="Courier New" pitchFamily="49" charset="0"/>
              <a:buChar char="o"/>
            </a:pPr>
            <a:r>
              <a:rPr lang="en-US" sz="2400" b="1" dirty="0">
                <a:latin typeface="CityBlueprint" pitchFamily="2" charset="2"/>
              </a:rPr>
              <a:t> </a:t>
            </a:r>
            <a:r>
              <a:rPr lang="en-US" sz="2400" b="1" dirty="0" smtClean="0">
                <a:latin typeface="CityBlueprint" pitchFamily="2" charset="2"/>
              </a:rPr>
              <a:t>Brick In-lay Finish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b="1" dirty="0">
                <a:latin typeface="CityBlueprint" pitchFamily="2" charset="2"/>
              </a:rPr>
              <a:t> </a:t>
            </a:r>
            <a:r>
              <a:rPr lang="en-US" sz="2400" b="1" dirty="0" smtClean="0">
                <a:latin typeface="CityBlueprint" pitchFamily="2" charset="2"/>
              </a:rPr>
              <a:t>Inverted Tee (IT) Beams	(18”-28” Deep)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b="1" dirty="0">
                <a:latin typeface="CityBlueprint" pitchFamily="2" charset="2"/>
              </a:rPr>
              <a:t> </a:t>
            </a:r>
            <a:r>
              <a:rPr lang="en-US" sz="2400" b="1" dirty="0" smtClean="0">
                <a:latin typeface="CityBlueprint" pitchFamily="2" charset="2"/>
              </a:rPr>
              <a:t>4 ft wide Hollow-Core Plank  (8”-12” </a:t>
            </a:r>
            <a:r>
              <a:rPr lang="en-US" sz="2400" b="1" dirty="0" err="1" smtClean="0">
                <a:latin typeface="CityBlueprint" pitchFamily="2" charset="2"/>
              </a:rPr>
              <a:t>Thk</a:t>
            </a:r>
            <a:r>
              <a:rPr lang="en-US" sz="2400" b="1" dirty="0" smtClean="0">
                <a:latin typeface="CityBlueprint" pitchFamily="2" charset="2"/>
              </a:rPr>
              <a:t>.) </a:t>
            </a:r>
          </a:p>
          <a:p>
            <a:pPr lvl="1"/>
            <a:endParaRPr lang="en-US" sz="2400" b="1" dirty="0" smtClean="0">
              <a:latin typeface="CityBlueprint" pitchFamily="2" charset="2"/>
            </a:endParaRPr>
          </a:p>
        </p:txBody>
      </p:sp>
      <p:pic>
        <p:nvPicPr>
          <p:cNvPr id="15" name="Picture 14" descr="brick-inl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990600"/>
            <a:ext cx="3360978" cy="2514600"/>
          </a:xfrm>
          <a:prstGeom prst="rect">
            <a:avLst/>
          </a:prstGeom>
        </p:spPr>
      </p:pic>
      <p:pic>
        <p:nvPicPr>
          <p:cNvPr id="16" name="Picture 15" descr="hollowcoreplank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200400"/>
            <a:ext cx="335902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058400" y="457200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rush Script Std" pitchFamily="50" charset="0"/>
              </a:rPr>
              <a:t>Overview of Existing</a:t>
            </a:r>
            <a:endParaRPr lang="en-US" sz="4400" dirty="0">
              <a:latin typeface="Brush Script Std" pitchFamily="50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9144000" y="6457890"/>
            <a:ext cx="9144000" cy="400110"/>
            <a:chOff x="9144000" y="6457890"/>
            <a:chExt cx="9144000" cy="400110"/>
          </a:xfrm>
        </p:grpSpPr>
        <p:sp>
          <p:nvSpPr>
            <p:cNvPr id="10" name="TextBox 9"/>
            <p:cNvSpPr txBox="1"/>
            <p:nvPr/>
          </p:nvSpPr>
          <p:spPr>
            <a:xfrm>
              <a:off x="9144000" y="6457890"/>
              <a:ext cx="3048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Brush Script Std" pitchFamily="50" charset="0"/>
                </a:rPr>
                <a:t>Eric M. Foster</a:t>
              </a:r>
              <a:endParaRPr lang="en-US" sz="2000" dirty="0">
                <a:latin typeface="Brush Script Std" pitchFamily="50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268200" y="6457890"/>
              <a:ext cx="3048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Brush Script Std" pitchFamily="50" charset="0"/>
                </a:rPr>
                <a:t>Crocker West Building</a:t>
              </a:r>
              <a:endParaRPr lang="en-US" sz="2000" dirty="0">
                <a:latin typeface="Brush Script Std" pitchFamily="50" charset="0"/>
              </a:endParaRPr>
            </a:p>
          </p:txBody>
        </p:sp>
        <p:sp>
          <p:nvSpPr>
            <p:cNvPr id="9" name="TextBox 8"/>
            <p:cNvSpPr txBox="1">
              <a:spLocks/>
            </p:cNvSpPr>
            <p:nvPr/>
          </p:nvSpPr>
          <p:spPr>
            <a:xfrm>
              <a:off x="15240000" y="6457890"/>
              <a:ext cx="3048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Brush Script Std" pitchFamily="50" charset="0"/>
                </a:rPr>
                <a:t>Structural Option</a:t>
              </a:r>
              <a:endParaRPr lang="en-US" sz="2000" dirty="0">
                <a:latin typeface="Brush Script Std" pitchFamily="50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982200" y="1524000"/>
            <a:ext cx="739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latin typeface="CityBlueprint" pitchFamily="2" charset="2"/>
              </a:rPr>
              <a:t> Architectural Precast  Concrete (APC)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>
                <a:latin typeface="CityBlueprint" pitchFamily="2" charset="2"/>
              </a:rPr>
              <a:t> </a:t>
            </a:r>
            <a:r>
              <a:rPr lang="en-US" sz="3200" b="1" dirty="0" smtClean="0">
                <a:latin typeface="CityBlueprint" pitchFamily="2" charset="2"/>
              </a:rPr>
              <a:t>Lateral System</a:t>
            </a:r>
          </a:p>
          <a:p>
            <a:pPr>
              <a:buFont typeface="Wingdings" pitchFamily="2" charset="2"/>
              <a:buChar char="Ø"/>
            </a:pPr>
            <a:endParaRPr lang="en-US" sz="3200" b="1" dirty="0" smtClean="0">
              <a:latin typeface="CityBlueprint" pitchFamily="2" charset="2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b="1" dirty="0" smtClean="0">
                <a:latin typeface="CityBlueprint" pitchFamily="2" charset="2"/>
              </a:rPr>
              <a:t> APC Shear Walls</a:t>
            </a:r>
          </a:p>
        </p:txBody>
      </p:sp>
      <p:pic>
        <p:nvPicPr>
          <p:cNvPr id="13" name="Picture 12" descr="ARL_Ren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914400"/>
            <a:ext cx="6781800" cy="4806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058400" y="457200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rush Script Std" pitchFamily="50" charset="0"/>
              </a:rPr>
              <a:t>Outline</a:t>
            </a:r>
            <a:endParaRPr lang="en-US" sz="4400" dirty="0">
              <a:latin typeface="Brush Script Std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0" y="645789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rush Script Std" pitchFamily="50" charset="0"/>
              </a:rPr>
              <a:t>Eric M. Foster</a:t>
            </a:r>
            <a:endParaRPr lang="en-US" sz="2000" dirty="0">
              <a:latin typeface="Brush Script Std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268200" y="645789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rush Script Std" pitchFamily="50" charset="0"/>
              </a:rPr>
              <a:t>Crocker West Building</a:t>
            </a:r>
            <a:endParaRPr lang="en-US" sz="2000" dirty="0">
              <a:latin typeface="Brush Script Std" pitchFamily="50" charset="0"/>
            </a:endParaRPr>
          </a:p>
        </p:txBody>
      </p:sp>
      <p:sp>
        <p:nvSpPr>
          <p:cNvPr id="9" name="TextBox 8"/>
          <p:cNvSpPr txBox="1">
            <a:spLocks/>
          </p:cNvSpPr>
          <p:nvPr/>
        </p:nvSpPr>
        <p:spPr>
          <a:xfrm>
            <a:off x="15240000" y="645789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rush Script Std" pitchFamily="50" charset="0"/>
              </a:rPr>
              <a:t>Structural Option</a:t>
            </a:r>
            <a:endParaRPr lang="en-US" sz="2000" dirty="0">
              <a:latin typeface="Brush Script Std" pitchFamily="5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82200" y="1524000"/>
            <a:ext cx="7391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CityBlueprint" pitchFamily="2" charset="2"/>
              </a:rPr>
              <a:t>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CityBlueprint" pitchFamily="2" charset="2"/>
              </a:rPr>
              <a:t>Overview of Existing 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>
                <a:latin typeface="CityBlueprint" pitchFamily="2" charset="2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CityBlueprint" pitchFamily="2" charset="2"/>
              </a:rPr>
              <a:t>Proposal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>
                <a:latin typeface="CityBlueprint" pitchFamily="2" charset="2"/>
              </a:rPr>
              <a:t> </a:t>
            </a:r>
            <a:r>
              <a:rPr lang="en-US" sz="3200" b="1" dirty="0" smtClean="0">
                <a:latin typeface="CityBlueprint" pitchFamily="2" charset="2"/>
              </a:rPr>
              <a:t>Structural Depth Study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latin typeface="CityBlueprint" pitchFamily="2" charset="2"/>
              </a:rPr>
              <a:t> Architectural Breadth Study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latin typeface="CityBlueprint" pitchFamily="2" charset="2"/>
              </a:rPr>
              <a:t> Construction Management Breadth Study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latin typeface="CityBlueprint" pitchFamily="2" charset="2"/>
              </a:rPr>
              <a:t> Summary/Conclusions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latin typeface="CityBlueprint" pitchFamily="2" charset="2"/>
              </a:rPr>
              <a:t> Acknowledgements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latin typeface="CityBlueprint" pitchFamily="2" charset="2"/>
              </a:rPr>
              <a:t> ???</a:t>
            </a:r>
            <a:endParaRPr lang="en-US" sz="3200" b="1" dirty="0">
              <a:latin typeface="CityBlueprint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058400" y="457200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rush Script Std" pitchFamily="50" charset="0"/>
              </a:rPr>
              <a:t>Proposal</a:t>
            </a:r>
            <a:endParaRPr lang="en-US" sz="4400" dirty="0">
              <a:latin typeface="Brush Script Std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0" y="645789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rush Script Std" pitchFamily="50" charset="0"/>
              </a:rPr>
              <a:t>Eric M. Foster</a:t>
            </a:r>
            <a:endParaRPr lang="en-US" sz="2000" dirty="0">
              <a:latin typeface="Brush Script Std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268200" y="645789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rush Script Std" pitchFamily="50" charset="0"/>
              </a:rPr>
              <a:t>Crocker West Building</a:t>
            </a:r>
            <a:endParaRPr lang="en-US" sz="2000" dirty="0">
              <a:latin typeface="Brush Script Std" pitchFamily="50" charset="0"/>
            </a:endParaRPr>
          </a:p>
        </p:txBody>
      </p:sp>
      <p:sp>
        <p:nvSpPr>
          <p:cNvPr id="9" name="TextBox 8"/>
          <p:cNvSpPr txBox="1">
            <a:spLocks/>
          </p:cNvSpPr>
          <p:nvPr/>
        </p:nvSpPr>
        <p:spPr>
          <a:xfrm>
            <a:off x="15240000" y="645789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rush Script Std" pitchFamily="50" charset="0"/>
              </a:rPr>
              <a:t>Structural Option</a:t>
            </a:r>
            <a:endParaRPr lang="en-US" sz="2000" dirty="0">
              <a:latin typeface="Brush Script Std" pitchFamily="50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82200" y="1524000"/>
            <a:ext cx="7391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latin typeface="CityBlueprint" pitchFamily="2" charset="2"/>
              </a:rPr>
              <a:t> Structural Depth Study</a:t>
            </a:r>
          </a:p>
          <a:p>
            <a:endParaRPr lang="en-US" sz="3200" b="1" dirty="0" smtClean="0">
              <a:latin typeface="CityBlueprint" pitchFamily="2" charset="2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b="1" dirty="0" smtClean="0">
                <a:latin typeface="CityBlueprint" pitchFamily="2" charset="2"/>
              </a:rPr>
              <a:t> Request of Additional 3-Stories for Office Space</a:t>
            </a:r>
          </a:p>
          <a:p>
            <a:pPr lvl="1">
              <a:buFont typeface="Wingdings" pitchFamily="2" charset="2"/>
              <a:buChar char="§"/>
            </a:pPr>
            <a:endParaRPr lang="en-US" sz="2400" b="1" dirty="0">
              <a:latin typeface="CityBlueprint" pitchFamily="2" charset="2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b="1" dirty="0">
                <a:latin typeface="CityBlueprint" pitchFamily="2" charset="2"/>
              </a:rPr>
              <a:t> </a:t>
            </a:r>
            <a:r>
              <a:rPr lang="en-US" sz="2400" b="1" dirty="0" smtClean="0">
                <a:latin typeface="CityBlueprint" pitchFamily="2" charset="2"/>
              </a:rPr>
              <a:t>Redesign using Composite Steel Framing utilizing Concentrically Braced Frames (CBF) for Lateral</a:t>
            </a:r>
          </a:p>
        </p:txBody>
      </p:sp>
      <p:pic>
        <p:nvPicPr>
          <p:cNvPr id="14" name="Picture 13" descr="Braced Fra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143000"/>
            <a:ext cx="6896939" cy="45867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058400" y="457200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rush Script Std" pitchFamily="50" charset="0"/>
              </a:rPr>
              <a:t>Proposal</a:t>
            </a:r>
            <a:endParaRPr lang="en-US" sz="4400" dirty="0">
              <a:latin typeface="Brush Script Std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0" y="645789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rush Script Std" pitchFamily="50" charset="0"/>
              </a:rPr>
              <a:t>Eric M. Foster</a:t>
            </a:r>
            <a:endParaRPr lang="en-US" sz="2000" dirty="0">
              <a:latin typeface="Brush Script Std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268200" y="645789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rush Script Std" pitchFamily="50" charset="0"/>
              </a:rPr>
              <a:t>Crocker West Building</a:t>
            </a:r>
            <a:endParaRPr lang="en-US" sz="2000" dirty="0">
              <a:latin typeface="Brush Script Std" pitchFamily="50" charset="0"/>
            </a:endParaRPr>
          </a:p>
        </p:txBody>
      </p:sp>
      <p:sp>
        <p:nvSpPr>
          <p:cNvPr id="9" name="TextBox 8"/>
          <p:cNvSpPr txBox="1">
            <a:spLocks/>
          </p:cNvSpPr>
          <p:nvPr/>
        </p:nvSpPr>
        <p:spPr>
          <a:xfrm>
            <a:off x="15240000" y="645789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rush Script Std" pitchFamily="50" charset="0"/>
              </a:rPr>
              <a:t>Structural Option</a:t>
            </a:r>
            <a:endParaRPr lang="en-US" sz="2000" dirty="0">
              <a:latin typeface="Brush Script Std" pitchFamily="50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82200" y="1524000"/>
            <a:ext cx="7391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latin typeface="CityBlueprint" pitchFamily="2" charset="2"/>
              </a:rPr>
              <a:t> Structural Depth Study</a:t>
            </a:r>
            <a:endParaRPr lang="en-US" sz="3200" b="1" dirty="0" smtClean="0">
              <a:latin typeface="CityBlueprint" pitchFamily="2" charset="2"/>
            </a:endParaRPr>
          </a:p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latin typeface="CityBlueprint" pitchFamily="2" charset="2"/>
              </a:rPr>
              <a:t> Architectural Breadth Study</a:t>
            </a:r>
          </a:p>
          <a:p>
            <a:endParaRPr lang="en-US" sz="3200" b="1" dirty="0" smtClean="0">
              <a:latin typeface="CityBlueprint" pitchFamily="2" charset="2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b="1" dirty="0" smtClean="0">
                <a:latin typeface="CityBlueprint" pitchFamily="2" charset="2"/>
              </a:rPr>
              <a:t> Ramifications of Additional 3-Stories to Architectural Program and  Overall Exterior Vision</a:t>
            </a:r>
          </a:p>
          <a:p>
            <a:pPr>
              <a:buFont typeface="Wingdings" pitchFamily="2" charset="2"/>
              <a:buChar char="Ø"/>
            </a:pPr>
            <a:endParaRPr lang="en-US" sz="3200" b="1" dirty="0" smtClean="0">
              <a:latin typeface="CityBlueprint" pitchFamily="2" charset="2"/>
            </a:endParaRPr>
          </a:p>
          <a:p>
            <a:pPr>
              <a:buFont typeface="Wingdings" pitchFamily="2" charset="2"/>
              <a:buChar char="Ø"/>
            </a:pPr>
            <a:r>
              <a:rPr lang="en-US" sz="3200" b="1" dirty="0">
                <a:latin typeface="CityBlueprint" pitchFamily="2" charset="2"/>
              </a:rPr>
              <a:t> </a:t>
            </a:r>
            <a:r>
              <a:rPr lang="en-US" sz="3200" b="1" dirty="0" smtClean="0">
                <a:latin typeface="CityBlueprint" pitchFamily="2" charset="2"/>
              </a:rPr>
              <a:t>Construction Management Breadth Study</a:t>
            </a:r>
          </a:p>
          <a:p>
            <a:endParaRPr lang="en-US" sz="3200" b="1" dirty="0" smtClean="0">
              <a:latin typeface="CityBlueprint" pitchFamily="2" charset="2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b="1" dirty="0" smtClean="0">
                <a:latin typeface="CityBlueprint" pitchFamily="2" charset="2"/>
              </a:rPr>
              <a:t> Relative Cost Comparison of Different Framing Systems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058400" y="457200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rush Script Std" pitchFamily="50" charset="0"/>
              </a:rPr>
              <a:t>Outline</a:t>
            </a:r>
            <a:endParaRPr lang="en-US" sz="4400" dirty="0">
              <a:latin typeface="Brush Script Std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0" y="645789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rush Script Std" pitchFamily="50" charset="0"/>
              </a:rPr>
              <a:t>Eric M. Foster</a:t>
            </a:r>
            <a:endParaRPr lang="en-US" sz="2000" dirty="0">
              <a:latin typeface="Brush Script Std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268200" y="645789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rush Script Std" pitchFamily="50" charset="0"/>
              </a:rPr>
              <a:t>Crocker West Building</a:t>
            </a:r>
            <a:endParaRPr lang="en-US" sz="2000" dirty="0">
              <a:latin typeface="Brush Script Std" pitchFamily="50" charset="0"/>
            </a:endParaRPr>
          </a:p>
        </p:txBody>
      </p:sp>
      <p:sp>
        <p:nvSpPr>
          <p:cNvPr id="9" name="TextBox 8"/>
          <p:cNvSpPr txBox="1">
            <a:spLocks/>
          </p:cNvSpPr>
          <p:nvPr/>
        </p:nvSpPr>
        <p:spPr>
          <a:xfrm>
            <a:off x="15240000" y="645789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rush Script Std" pitchFamily="50" charset="0"/>
              </a:rPr>
              <a:t>Structural Option</a:t>
            </a:r>
            <a:endParaRPr lang="en-US" sz="2000" dirty="0">
              <a:latin typeface="Brush Script Std" pitchFamily="5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82200" y="1524000"/>
            <a:ext cx="7391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CityBlueprint" pitchFamily="2" charset="2"/>
              </a:rPr>
              <a:t>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CityBlueprint" pitchFamily="2" charset="2"/>
              </a:rPr>
              <a:t>Overview of Existing 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>
                <a:latin typeface="CityBlueprint" pitchFamily="2" charset="2"/>
              </a:rPr>
              <a:t>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CityBlueprint" pitchFamily="2" charset="2"/>
              </a:rPr>
              <a:t>Proposal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>
                <a:latin typeface="CityBlueprint" pitchFamily="2" charset="2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CityBlueprint" pitchFamily="2" charset="2"/>
              </a:rPr>
              <a:t>Structural Depth Study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latin typeface="CityBlueprint" pitchFamily="2" charset="2"/>
              </a:rPr>
              <a:t> Architectural Breadth Study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latin typeface="CityBlueprint" pitchFamily="2" charset="2"/>
              </a:rPr>
              <a:t> Construction Management Breadth Study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latin typeface="CityBlueprint" pitchFamily="2" charset="2"/>
              </a:rPr>
              <a:t> Summary/Conclusions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latin typeface="CityBlueprint" pitchFamily="2" charset="2"/>
              </a:rPr>
              <a:t> Acknowledgements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latin typeface="CityBlueprint" pitchFamily="2" charset="2"/>
              </a:rPr>
              <a:t> ???</a:t>
            </a:r>
            <a:endParaRPr lang="en-US" sz="3200" b="1" dirty="0">
              <a:latin typeface="CityBlueprint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058400" y="457200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rush Script Std" pitchFamily="50" charset="0"/>
              </a:rPr>
              <a:t>Structural Depth Study</a:t>
            </a:r>
            <a:endParaRPr lang="en-US" sz="4400" dirty="0">
              <a:latin typeface="Brush Script Std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0" y="645789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rush Script Std" pitchFamily="50" charset="0"/>
              </a:rPr>
              <a:t>Eric M. Foster</a:t>
            </a:r>
            <a:endParaRPr lang="en-US" sz="2000" dirty="0">
              <a:latin typeface="Brush Script Std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268200" y="645789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rush Script Std" pitchFamily="50" charset="0"/>
              </a:rPr>
              <a:t>Crocker West Building</a:t>
            </a:r>
            <a:endParaRPr lang="en-US" sz="2000" dirty="0">
              <a:latin typeface="Brush Script Std" pitchFamily="50" charset="0"/>
            </a:endParaRPr>
          </a:p>
        </p:txBody>
      </p:sp>
      <p:sp>
        <p:nvSpPr>
          <p:cNvPr id="9" name="TextBox 8"/>
          <p:cNvSpPr txBox="1">
            <a:spLocks/>
          </p:cNvSpPr>
          <p:nvPr/>
        </p:nvSpPr>
        <p:spPr>
          <a:xfrm>
            <a:off x="15240000" y="645789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rush Script Std" pitchFamily="50" charset="0"/>
              </a:rPr>
              <a:t>Structural Option</a:t>
            </a:r>
            <a:endParaRPr lang="en-US" sz="2000" dirty="0">
              <a:latin typeface="Brush Script Std" pitchFamily="50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82200" y="1524000"/>
            <a:ext cx="7391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latin typeface="CityBlueprint" pitchFamily="2" charset="2"/>
              </a:rPr>
              <a:t> Existing Floor System</a:t>
            </a:r>
          </a:p>
          <a:p>
            <a:endParaRPr lang="en-US" sz="3200" b="1" dirty="0" smtClean="0">
              <a:latin typeface="CityBlueprint" pitchFamily="2" charset="2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b="1" dirty="0" smtClean="0">
                <a:latin typeface="CityBlueprint" pitchFamily="2" charset="2"/>
              </a:rPr>
              <a:t> APC Hollow-Core Plank System</a:t>
            </a:r>
          </a:p>
          <a:p>
            <a:pPr>
              <a:buFont typeface="Wingdings" pitchFamily="2" charset="2"/>
              <a:buChar char="Ø"/>
            </a:pPr>
            <a:endParaRPr lang="en-US" sz="3200" b="1" dirty="0" smtClean="0">
              <a:latin typeface="CityBlueprint" pitchFamily="2" charset="2"/>
            </a:endParaRPr>
          </a:p>
          <a:p>
            <a:pPr>
              <a:buFont typeface="Wingdings" pitchFamily="2" charset="2"/>
              <a:buChar char="Ø"/>
            </a:pPr>
            <a:r>
              <a:rPr lang="en-US" sz="3200" b="1" dirty="0">
                <a:latin typeface="CityBlueprint" pitchFamily="2" charset="2"/>
              </a:rPr>
              <a:t> </a:t>
            </a:r>
            <a:r>
              <a:rPr lang="en-US" sz="3200" b="1" dirty="0" smtClean="0">
                <a:latin typeface="CityBlueprint" pitchFamily="2" charset="2"/>
              </a:rPr>
              <a:t>Proposed Composite Floor System</a:t>
            </a:r>
          </a:p>
          <a:p>
            <a:endParaRPr lang="en-US" sz="3200" b="1" dirty="0" smtClean="0">
              <a:latin typeface="CityBlueprint" pitchFamily="2" charset="2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b="1" dirty="0" smtClean="0">
                <a:latin typeface="CityBlueprint" pitchFamily="2" charset="2"/>
              </a:rPr>
              <a:t> 3” USD Metal Deck w/ 3” L.W.C.</a:t>
            </a:r>
          </a:p>
        </p:txBody>
      </p:sp>
      <p:pic>
        <p:nvPicPr>
          <p:cNvPr id="14" name="Picture 13" descr="Beam_2nd Flo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686487"/>
            <a:ext cx="6802433" cy="5256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058400" y="457200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rush Script Std" pitchFamily="50" charset="0"/>
              </a:rPr>
              <a:t>Structural Depth Study</a:t>
            </a:r>
            <a:endParaRPr lang="en-US" sz="4400" dirty="0">
              <a:latin typeface="Brush Script Std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0" y="645789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rush Script Std" pitchFamily="50" charset="0"/>
              </a:rPr>
              <a:t>Eric M. Foster</a:t>
            </a:r>
            <a:endParaRPr lang="en-US" sz="2000" dirty="0">
              <a:latin typeface="Brush Script Std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268200" y="645789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rush Script Std" pitchFamily="50" charset="0"/>
              </a:rPr>
              <a:t>Crocker West Building</a:t>
            </a:r>
            <a:endParaRPr lang="en-US" sz="2000" dirty="0">
              <a:latin typeface="Brush Script Std" pitchFamily="50" charset="0"/>
            </a:endParaRPr>
          </a:p>
        </p:txBody>
      </p:sp>
      <p:sp>
        <p:nvSpPr>
          <p:cNvPr id="9" name="TextBox 8"/>
          <p:cNvSpPr txBox="1">
            <a:spLocks/>
          </p:cNvSpPr>
          <p:nvPr/>
        </p:nvSpPr>
        <p:spPr>
          <a:xfrm>
            <a:off x="15240000" y="645789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rush Script Std" pitchFamily="50" charset="0"/>
              </a:rPr>
              <a:t>Structural Option</a:t>
            </a:r>
            <a:endParaRPr lang="en-US" sz="2000" dirty="0">
              <a:latin typeface="Brush Script Std" pitchFamily="50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82200" y="1524000"/>
            <a:ext cx="7391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latin typeface="CityBlueprint" pitchFamily="2" charset="2"/>
              </a:rPr>
              <a:t> In-fill Beams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b="1" dirty="0" smtClean="0">
                <a:latin typeface="CityBlueprint" pitchFamily="2" charset="2"/>
              </a:rPr>
              <a:t> W14x61 </a:t>
            </a:r>
          </a:p>
          <a:p>
            <a:pPr lvl="1"/>
            <a:endParaRPr lang="en-US" sz="3200" b="1" dirty="0" smtClean="0">
              <a:latin typeface="CityBlueprint" pitchFamily="2" charset="2"/>
            </a:endParaRPr>
          </a:p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latin typeface="CityBlueprint" pitchFamily="2" charset="2"/>
              </a:rPr>
              <a:t> Girders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b="1" dirty="0" smtClean="0">
                <a:latin typeface="CityBlueprint" pitchFamily="2" charset="2"/>
              </a:rPr>
              <a:t> W18x76</a:t>
            </a:r>
          </a:p>
          <a:p>
            <a:pPr lvl="1"/>
            <a:endParaRPr lang="en-US" sz="2400" b="1" dirty="0" smtClean="0">
              <a:latin typeface="CityBlueprint" pitchFamily="2" charset="2"/>
            </a:endParaRPr>
          </a:p>
          <a:p>
            <a:pPr>
              <a:buFont typeface="Wingdings" pitchFamily="2" charset="2"/>
              <a:buChar char="Ø"/>
            </a:pPr>
            <a:r>
              <a:rPr lang="en-US" sz="3200" b="1" dirty="0">
                <a:latin typeface="CityBlueprint" pitchFamily="2" charset="2"/>
              </a:rPr>
              <a:t> </a:t>
            </a:r>
            <a:r>
              <a:rPr lang="en-US" sz="3200" b="1" dirty="0" smtClean="0">
                <a:latin typeface="CityBlueprint" pitchFamily="2" charset="2"/>
              </a:rPr>
              <a:t>Columns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b="1" dirty="0" smtClean="0">
                <a:latin typeface="CityBlueprint" pitchFamily="2" charset="2"/>
              </a:rPr>
              <a:t> Range from W12x40 to W14x211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990600"/>
            <a:ext cx="4525963" cy="4582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058400" y="457200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rush Script Std" pitchFamily="50" charset="0"/>
              </a:rPr>
              <a:t>Structural Depth Study</a:t>
            </a:r>
            <a:endParaRPr lang="en-US" sz="4400" dirty="0">
              <a:latin typeface="Brush Script Std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0" y="645789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rush Script Std" pitchFamily="50" charset="0"/>
              </a:rPr>
              <a:t>Eric M. Foster</a:t>
            </a:r>
            <a:endParaRPr lang="en-US" sz="2000" dirty="0">
              <a:latin typeface="Brush Script Std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268200" y="645789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rush Script Std" pitchFamily="50" charset="0"/>
              </a:rPr>
              <a:t>Crocker West Building</a:t>
            </a:r>
            <a:endParaRPr lang="en-US" sz="2000" dirty="0">
              <a:latin typeface="Brush Script Std" pitchFamily="50" charset="0"/>
            </a:endParaRPr>
          </a:p>
        </p:txBody>
      </p:sp>
      <p:sp>
        <p:nvSpPr>
          <p:cNvPr id="9" name="TextBox 8"/>
          <p:cNvSpPr txBox="1">
            <a:spLocks/>
          </p:cNvSpPr>
          <p:nvPr/>
        </p:nvSpPr>
        <p:spPr>
          <a:xfrm>
            <a:off x="15240000" y="645789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rush Script Std" pitchFamily="50" charset="0"/>
              </a:rPr>
              <a:t>Structural Option</a:t>
            </a:r>
            <a:endParaRPr lang="en-US" sz="2000" dirty="0">
              <a:latin typeface="Brush Script Std" pitchFamily="50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82200" y="1524000"/>
            <a:ext cx="7391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latin typeface="CityBlueprint" pitchFamily="2" charset="2"/>
              </a:rPr>
              <a:t> Existing Lateral System</a:t>
            </a:r>
          </a:p>
          <a:p>
            <a:endParaRPr lang="en-US" sz="3200" b="1" dirty="0" smtClean="0">
              <a:latin typeface="CityBlueprint" pitchFamily="2" charset="2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b="1" dirty="0" smtClean="0">
                <a:latin typeface="CityBlueprint" pitchFamily="2" charset="2"/>
              </a:rPr>
              <a:t> APC Shear Walls</a:t>
            </a:r>
          </a:p>
          <a:p>
            <a:pPr>
              <a:buFont typeface="Wingdings" pitchFamily="2" charset="2"/>
              <a:buChar char="Ø"/>
            </a:pPr>
            <a:endParaRPr lang="en-US" sz="3200" b="1" dirty="0" smtClean="0">
              <a:latin typeface="CityBlueprint" pitchFamily="2" charset="2"/>
            </a:endParaRPr>
          </a:p>
          <a:p>
            <a:pPr>
              <a:buFont typeface="Wingdings" pitchFamily="2" charset="2"/>
              <a:buChar char="Ø"/>
            </a:pPr>
            <a:r>
              <a:rPr lang="en-US" sz="3200" b="1" dirty="0">
                <a:latin typeface="CityBlueprint" pitchFamily="2" charset="2"/>
              </a:rPr>
              <a:t> </a:t>
            </a:r>
            <a:r>
              <a:rPr lang="en-US" sz="3200" b="1" dirty="0" smtClean="0">
                <a:latin typeface="CityBlueprint" pitchFamily="2" charset="2"/>
              </a:rPr>
              <a:t>Proposed Lateral System</a:t>
            </a:r>
          </a:p>
          <a:p>
            <a:endParaRPr lang="en-US" sz="3200" b="1" dirty="0" smtClean="0">
              <a:latin typeface="CityBlueprint" pitchFamily="2" charset="2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b="1" dirty="0" smtClean="0">
                <a:latin typeface="CityBlueprint" pitchFamily="2" charset="2"/>
              </a:rPr>
              <a:t> Concentrically Braced Frames (CBF)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95400" y="1143000"/>
            <a:ext cx="6704012" cy="446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058400" y="457200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rush Script Std" pitchFamily="50" charset="0"/>
              </a:rPr>
              <a:t>Structural Depth Study</a:t>
            </a:r>
            <a:endParaRPr lang="en-US" sz="4400" dirty="0">
              <a:latin typeface="Brush Script Std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0" y="645789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rush Script Std" pitchFamily="50" charset="0"/>
              </a:rPr>
              <a:t>Eric M. Foster</a:t>
            </a:r>
            <a:endParaRPr lang="en-US" sz="2000" dirty="0">
              <a:latin typeface="Brush Script Std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268200" y="645789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rush Script Std" pitchFamily="50" charset="0"/>
              </a:rPr>
              <a:t>Crocker West Building</a:t>
            </a:r>
            <a:endParaRPr lang="en-US" sz="2000" dirty="0">
              <a:latin typeface="Brush Script Std" pitchFamily="50" charset="0"/>
            </a:endParaRPr>
          </a:p>
        </p:txBody>
      </p:sp>
      <p:sp>
        <p:nvSpPr>
          <p:cNvPr id="9" name="TextBox 8"/>
          <p:cNvSpPr txBox="1">
            <a:spLocks/>
          </p:cNvSpPr>
          <p:nvPr/>
        </p:nvSpPr>
        <p:spPr>
          <a:xfrm>
            <a:off x="15240000" y="645789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rush Script Std" pitchFamily="50" charset="0"/>
              </a:rPr>
              <a:t>Structural Option</a:t>
            </a:r>
            <a:endParaRPr lang="en-US" sz="2000" dirty="0">
              <a:latin typeface="Brush Script Std" pitchFamily="50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82200" y="1524000"/>
            <a:ext cx="7391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latin typeface="CityBlueprint" pitchFamily="2" charset="2"/>
              </a:rPr>
              <a:t> Lateral Framing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b="1" dirty="0" smtClean="0">
                <a:latin typeface="CityBlueprint" pitchFamily="2" charset="2"/>
              </a:rPr>
              <a:t> Total of Seven (7) CBF</a:t>
            </a:r>
            <a:r>
              <a:rPr lang="en-US" sz="2400" b="1" dirty="0" smtClean="0"/>
              <a:t>’</a:t>
            </a:r>
            <a:r>
              <a:rPr lang="en-US" sz="2400" b="1" dirty="0" smtClean="0">
                <a:latin typeface="CityBlueprint" pitchFamily="2" charset="2"/>
              </a:rPr>
              <a:t>s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b="1" dirty="0">
                <a:latin typeface="CityBlueprint" pitchFamily="2" charset="2"/>
              </a:rPr>
              <a:t> </a:t>
            </a:r>
            <a:r>
              <a:rPr lang="en-US" sz="2400" b="1" dirty="0" smtClean="0">
                <a:latin typeface="CityBlueprint" pitchFamily="2" charset="2"/>
              </a:rPr>
              <a:t>HSS Bracing Utilized</a:t>
            </a:r>
            <a:endParaRPr lang="en-US" sz="2400" b="1" dirty="0" smtClean="0">
              <a:latin typeface="CityBlueprint" pitchFamily="2" charset="2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b="1" dirty="0">
                <a:latin typeface="CityBlueprint" pitchFamily="2" charset="2"/>
              </a:rPr>
              <a:t> </a:t>
            </a:r>
            <a:r>
              <a:rPr lang="en-US" sz="2400" b="1" dirty="0" smtClean="0">
                <a:latin typeface="CityBlueprint" pitchFamily="2" charset="2"/>
              </a:rPr>
              <a:t>Symmetrical Layout Hinders </a:t>
            </a:r>
            <a:r>
              <a:rPr lang="en-US" sz="2400" b="1" dirty="0" err="1" smtClean="0">
                <a:latin typeface="CityBlueprint" pitchFamily="2" charset="2"/>
              </a:rPr>
              <a:t>Torsional</a:t>
            </a:r>
            <a:r>
              <a:rPr lang="en-US" sz="2400" b="1" dirty="0" smtClean="0">
                <a:latin typeface="CityBlueprint" pitchFamily="2" charset="2"/>
              </a:rPr>
              <a:t> Irregularities</a:t>
            </a:r>
            <a:endParaRPr lang="en-US" sz="2400" b="1" dirty="0" smtClean="0">
              <a:latin typeface="CityBlueprint" pitchFamily="2" charset="2"/>
            </a:endParaRPr>
          </a:p>
          <a:p>
            <a:pPr>
              <a:buFont typeface="Wingdings" pitchFamily="2" charset="2"/>
              <a:buChar char="Ø"/>
            </a:pPr>
            <a:endParaRPr lang="en-US" sz="3200" b="1" dirty="0" smtClean="0">
              <a:latin typeface="CityBlueprint" pitchFamily="2" charset="2"/>
            </a:endParaRPr>
          </a:p>
          <a:p>
            <a:pPr>
              <a:buFont typeface="Wingdings" pitchFamily="2" charset="2"/>
              <a:buChar char="Ø"/>
            </a:pPr>
            <a:r>
              <a:rPr lang="en-US" sz="3200" b="1" dirty="0">
                <a:latin typeface="CityBlueprint" pitchFamily="2" charset="2"/>
              </a:rPr>
              <a:t> </a:t>
            </a:r>
            <a:r>
              <a:rPr lang="en-US" sz="3200" b="1" dirty="0" smtClean="0">
                <a:latin typeface="CityBlueprint" pitchFamily="2" charset="2"/>
              </a:rPr>
              <a:t>RAM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b="1" dirty="0" smtClean="0">
                <a:latin typeface="CityBlueprint" pitchFamily="2" charset="2"/>
              </a:rPr>
              <a:t> Used to Analyze and Design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b="1" dirty="0">
                <a:latin typeface="CityBlueprint" pitchFamily="2" charset="2"/>
              </a:rPr>
              <a:t> </a:t>
            </a:r>
            <a:r>
              <a:rPr lang="en-US" sz="2400" b="1" dirty="0" smtClean="0">
                <a:latin typeface="CityBlueprint" pitchFamily="2" charset="2"/>
              </a:rPr>
              <a:t>Drift, Story Drift, Torsion included in Design Checks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95400" y="1208726"/>
            <a:ext cx="6704012" cy="433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058400" y="457200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rush Script Std" pitchFamily="50" charset="0"/>
              </a:rPr>
              <a:t>Outline</a:t>
            </a:r>
            <a:endParaRPr lang="en-US" sz="4400" dirty="0">
              <a:latin typeface="Brush Script Std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0" y="645789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rush Script Std" pitchFamily="50" charset="0"/>
              </a:rPr>
              <a:t>Eric M. Foster</a:t>
            </a:r>
            <a:endParaRPr lang="en-US" sz="2000" dirty="0">
              <a:latin typeface="Brush Script Std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268200" y="645789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rush Script Std" pitchFamily="50" charset="0"/>
              </a:rPr>
              <a:t>Crocker West Building</a:t>
            </a:r>
            <a:endParaRPr lang="en-US" sz="2000" dirty="0">
              <a:latin typeface="Brush Script Std" pitchFamily="50" charset="0"/>
            </a:endParaRPr>
          </a:p>
        </p:txBody>
      </p:sp>
      <p:sp>
        <p:nvSpPr>
          <p:cNvPr id="9" name="TextBox 8"/>
          <p:cNvSpPr txBox="1">
            <a:spLocks/>
          </p:cNvSpPr>
          <p:nvPr/>
        </p:nvSpPr>
        <p:spPr>
          <a:xfrm>
            <a:off x="15240000" y="645789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rush Script Std" pitchFamily="50" charset="0"/>
              </a:rPr>
              <a:t>Structural Option</a:t>
            </a:r>
            <a:endParaRPr lang="en-US" sz="2000" dirty="0">
              <a:latin typeface="Brush Script Std" pitchFamily="5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82200" y="1524000"/>
            <a:ext cx="7391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CityBlueprint" pitchFamily="2" charset="2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CityBlueprint" pitchFamily="2" charset="2"/>
              </a:rPr>
              <a:t>Overview of Existing</a:t>
            </a:r>
            <a:r>
              <a:rPr lang="en-US" sz="3200" b="1" dirty="0" smtClean="0">
                <a:latin typeface="CityBlueprint" pitchFamily="2" charset="2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>
                <a:latin typeface="CityBlueprint" pitchFamily="2" charset="2"/>
              </a:rPr>
              <a:t> </a:t>
            </a:r>
            <a:r>
              <a:rPr lang="en-US" sz="3200" b="1" dirty="0" smtClean="0">
                <a:latin typeface="CityBlueprint" pitchFamily="2" charset="2"/>
              </a:rPr>
              <a:t>Proposal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>
                <a:latin typeface="CityBlueprint" pitchFamily="2" charset="2"/>
              </a:rPr>
              <a:t> </a:t>
            </a:r>
            <a:r>
              <a:rPr lang="en-US" sz="3200" b="1" dirty="0" smtClean="0">
                <a:latin typeface="CityBlueprint" pitchFamily="2" charset="2"/>
              </a:rPr>
              <a:t>Structural Depth Study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latin typeface="CityBlueprint" pitchFamily="2" charset="2"/>
              </a:rPr>
              <a:t> Architectural Breadth Study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latin typeface="CityBlueprint" pitchFamily="2" charset="2"/>
              </a:rPr>
              <a:t> Construction Management Breadth Study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latin typeface="CityBlueprint" pitchFamily="2" charset="2"/>
              </a:rPr>
              <a:t> Summary/Conclusions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latin typeface="CityBlueprint" pitchFamily="2" charset="2"/>
              </a:rPr>
              <a:t> Acknowledgements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latin typeface="CityBlueprint" pitchFamily="2" charset="2"/>
              </a:rPr>
              <a:t> ???</a:t>
            </a:r>
            <a:endParaRPr lang="en-US" sz="3200" b="1" dirty="0">
              <a:latin typeface="CityBlueprint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058400" y="457200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rush Script Std" pitchFamily="50" charset="0"/>
              </a:rPr>
              <a:t>Structural Depth Study</a:t>
            </a:r>
            <a:endParaRPr lang="en-US" sz="4400" dirty="0">
              <a:latin typeface="Brush Script Std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0" y="645789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rush Script Std" pitchFamily="50" charset="0"/>
              </a:rPr>
              <a:t>Eric M. Foster</a:t>
            </a:r>
            <a:endParaRPr lang="en-US" sz="2000" dirty="0">
              <a:latin typeface="Brush Script Std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268200" y="645789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rush Script Std" pitchFamily="50" charset="0"/>
              </a:rPr>
              <a:t>Crocker West Building</a:t>
            </a:r>
            <a:endParaRPr lang="en-US" sz="2000" dirty="0">
              <a:latin typeface="Brush Script Std" pitchFamily="50" charset="0"/>
            </a:endParaRPr>
          </a:p>
        </p:txBody>
      </p:sp>
      <p:sp>
        <p:nvSpPr>
          <p:cNvPr id="9" name="TextBox 8"/>
          <p:cNvSpPr txBox="1">
            <a:spLocks/>
          </p:cNvSpPr>
          <p:nvPr/>
        </p:nvSpPr>
        <p:spPr>
          <a:xfrm>
            <a:off x="15240000" y="645789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rush Script Std" pitchFamily="50" charset="0"/>
              </a:rPr>
              <a:t>Structural Option</a:t>
            </a:r>
            <a:endParaRPr lang="en-US" sz="2000" dirty="0">
              <a:latin typeface="Brush Script Std" pitchFamily="50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82200" y="1524000"/>
            <a:ext cx="7391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latin typeface="CityBlueprint" pitchFamily="2" charset="2"/>
              </a:rPr>
              <a:t> Bracing</a:t>
            </a:r>
          </a:p>
          <a:p>
            <a:endParaRPr lang="en-US" sz="3200" b="1" dirty="0" smtClean="0">
              <a:latin typeface="CityBlueprint" pitchFamily="2" charset="2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b="1" dirty="0" smtClean="0">
                <a:latin typeface="CityBlueprint" pitchFamily="2" charset="2"/>
              </a:rPr>
              <a:t> HSS used for all CBF</a:t>
            </a:r>
            <a:r>
              <a:rPr lang="en-US" sz="2400" b="1" dirty="0" smtClean="0"/>
              <a:t>’</a:t>
            </a:r>
            <a:r>
              <a:rPr lang="en-US" sz="2400" b="1" dirty="0" smtClean="0">
                <a:latin typeface="CityBlueprint" pitchFamily="2" charset="2"/>
              </a:rPr>
              <a:t>s</a:t>
            </a:r>
          </a:p>
          <a:p>
            <a:pPr lvl="1"/>
            <a:endParaRPr lang="en-US" sz="2400" b="1" dirty="0" smtClean="0">
              <a:latin typeface="CityBlueprint" pitchFamily="2" charset="2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b="1" dirty="0">
                <a:latin typeface="CityBlueprint" pitchFamily="2" charset="2"/>
              </a:rPr>
              <a:t> </a:t>
            </a:r>
            <a:r>
              <a:rPr lang="en-US" sz="2400" b="1" dirty="0" smtClean="0">
                <a:latin typeface="CityBlueprint" pitchFamily="2" charset="2"/>
              </a:rPr>
              <a:t>HSS 12 x 8 x 5/8” typical size </a:t>
            </a:r>
            <a:endParaRPr lang="en-US" sz="2400" b="1" dirty="0" smtClean="0">
              <a:latin typeface="CityBlueprint" pitchFamily="2" charset="2"/>
            </a:endParaRPr>
          </a:p>
          <a:p>
            <a:pPr lvl="1"/>
            <a:endParaRPr lang="en-US" sz="2400" b="1" dirty="0" smtClean="0">
              <a:latin typeface="CityBlueprint" pitchFamily="2" charset="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7812"/>
          <a:stretch>
            <a:fillRect/>
          </a:stretch>
        </p:blipFill>
        <p:spPr bwMode="auto">
          <a:xfrm>
            <a:off x="2438400" y="685800"/>
            <a:ext cx="4495799" cy="5586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058400" y="457200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rush Script Std" pitchFamily="50" charset="0"/>
              </a:rPr>
              <a:t>Structural Depth Study</a:t>
            </a:r>
            <a:endParaRPr lang="en-US" sz="4400" dirty="0">
              <a:latin typeface="Brush Script Std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0" y="645789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rush Script Std" pitchFamily="50" charset="0"/>
              </a:rPr>
              <a:t>Eric M. Foster</a:t>
            </a:r>
            <a:endParaRPr lang="en-US" sz="2000" dirty="0">
              <a:latin typeface="Brush Script Std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268200" y="645789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rush Script Std" pitchFamily="50" charset="0"/>
              </a:rPr>
              <a:t>Crocker West Building</a:t>
            </a:r>
            <a:endParaRPr lang="en-US" sz="2000" dirty="0">
              <a:latin typeface="Brush Script Std" pitchFamily="50" charset="0"/>
            </a:endParaRPr>
          </a:p>
        </p:txBody>
      </p:sp>
      <p:sp>
        <p:nvSpPr>
          <p:cNvPr id="9" name="TextBox 8"/>
          <p:cNvSpPr txBox="1">
            <a:spLocks/>
          </p:cNvSpPr>
          <p:nvPr/>
        </p:nvSpPr>
        <p:spPr>
          <a:xfrm>
            <a:off x="15240000" y="645789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rush Script Std" pitchFamily="50" charset="0"/>
              </a:rPr>
              <a:t>Structural Option</a:t>
            </a:r>
            <a:endParaRPr lang="en-US" sz="2000" dirty="0">
              <a:latin typeface="Brush Script Std" pitchFamily="50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82200" y="1524000"/>
            <a:ext cx="7391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latin typeface="CityBlueprint" pitchFamily="2" charset="2"/>
              </a:rPr>
              <a:t> CBF Pro</a:t>
            </a:r>
            <a:r>
              <a:rPr lang="en-US" sz="3200" b="1" dirty="0" smtClean="0"/>
              <a:t>’</a:t>
            </a:r>
            <a:r>
              <a:rPr lang="en-US" sz="3200" b="1" dirty="0" smtClean="0">
                <a:latin typeface="CityBlueprint" pitchFamily="2" charset="2"/>
              </a:rPr>
              <a:t>s &amp; Con</a:t>
            </a:r>
            <a:r>
              <a:rPr lang="en-US" sz="3200" b="1" dirty="0" smtClean="0"/>
              <a:t>’</a:t>
            </a:r>
            <a:r>
              <a:rPr lang="en-US" sz="3200" b="1" dirty="0" smtClean="0">
                <a:latin typeface="CityBlueprint" pitchFamily="2" charset="2"/>
              </a:rPr>
              <a:t>s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b="1" dirty="0" smtClean="0">
                <a:latin typeface="CityBlueprint" pitchFamily="2" charset="2"/>
              </a:rPr>
              <a:t> Easy Installation/Fast Erection Time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b="1" dirty="0">
                <a:latin typeface="CityBlueprint" pitchFamily="2" charset="2"/>
              </a:rPr>
              <a:t> </a:t>
            </a:r>
            <a:r>
              <a:rPr lang="en-US" sz="2400" b="1" dirty="0" smtClean="0">
                <a:latin typeface="CityBlueprint" pitchFamily="2" charset="2"/>
              </a:rPr>
              <a:t>Cheaper than Moment Frames</a:t>
            </a:r>
            <a:endParaRPr lang="en-US" sz="2400" b="1" dirty="0" smtClean="0">
              <a:latin typeface="CityBlueprint" pitchFamily="2" charset="2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b="1" dirty="0">
                <a:latin typeface="CityBlueprint" pitchFamily="2" charset="2"/>
              </a:rPr>
              <a:t> </a:t>
            </a:r>
            <a:r>
              <a:rPr lang="en-US" sz="2400" b="1" dirty="0" smtClean="0">
                <a:latin typeface="CityBlueprint" pitchFamily="2" charset="2"/>
              </a:rPr>
              <a:t>Bracing Alters Program Requirements</a:t>
            </a:r>
            <a:endParaRPr lang="en-US" sz="2400" b="1" dirty="0" smtClean="0">
              <a:latin typeface="CityBlueprint" pitchFamily="2" charset="2"/>
            </a:endParaRPr>
          </a:p>
          <a:p>
            <a:pPr>
              <a:buFont typeface="Wingdings" pitchFamily="2" charset="2"/>
              <a:buChar char="Ø"/>
            </a:pPr>
            <a:endParaRPr lang="en-US" sz="3200" b="1" dirty="0" smtClean="0">
              <a:latin typeface="CityBlueprint" pitchFamily="2" charset="2"/>
            </a:endParaRPr>
          </a:p>
          <a:p>
            <a:pPr>
              <a:buFont typeface="Wingdings" pitchFamily="2" charset="2"/>
              <a:buChar char="Ø"/>
            </a:pPr>
            <a:r>
              <a:rPr lang="en-US" sz="3200" b="1" dirty="0">
                <a:latin typeface="CityBlueprint" pitchFamily="2" charset="2"/>
              </a:rPr>
              <a:t> </a:t>
            </a:r>
            <a:r>
              <a:rPr lang="en-US" sz="3200" b="1" dirty="0" smtClean="0">
                <a:latin typeface="CityBlueprint" pitchFamily="2" charset="2"/>
              </a:rPr>
              <a:t>Architectural Function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b="1" dirty="0" smtClean="0">
                <a:latin typeface="CityBlueprint" pitchFamily="2" charset="2"/>
              </a:rPr>
              <a:t> Used to accentuate exterior views by exposing CBF</a:t>
            </a:r>
          </a:p>
        </p:txBody>
      </p:sp>
      <p:pic>
        <p:nvPicPr>
          <p:cNvPr id="14" name="Picture 13" descr="Arch_Exposed CBF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914400"/>
            <a:ext cx="6477000" cy="4857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058400" y="457200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rush Script Std" pitchFamily="50" charset="0"/>
              </a:rPr>
              <a:t>Outline</a:t>
            </a:r>
            <a:endParaRPr lang="en-US" sz="4400" dirty="0">
              <a:latin typeface="Brush Script Std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0" y="645789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rush Script Std" pitchFamily="50" charset="0"/>
              </a:rPr>
              <a:t>Eric M. Foster</a:t>
            </a:r>
            <a:endParaRPr lang="en-US" sz="2000" dirty="0">
              <a:latin typeface="Brush Script Std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268200" y="645789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rush Script Std" pitchFamily="50" charset="0"/>
              </a:rPr>
              <a:t>Crocker West Building</a:t>
            </a:r>
            <a:endParaRPr lang="en-US" sz="2000" dirty="0">
              <a:latin typeface="Brush Script Std" pitchFamily="50" charset="0"/>
            </a:endParaRPr>
          </a:p>
        </p:txBody>
      </p:sp>
      <p:sp>
        <p:nvSpPr>
          <p:cNvPr id="9" name="TextBox 8"/>
          <p:cNvSpPr txBox="1">
            <a:spLocks/>
          </p:cNvSpPr>
          <p:nvPr/>
        </p:nvSpPr>
        <p:spPr>
          <a:xfrm>
            <a:off x="15240000" y="645789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rush Script Std" pitchFamily="50" charset="0"/>
              </a:rPr>
              <a:t>Structural Option</a:t>
            </a:r>
            <a:endParaRPr lang="en-US" sz="2000" dirty="0">
              <a:latin typeface="Brush Script Std" pitchFamily="5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82200" y="1524000"/>
            <a:ext cx="7391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CityBlueprint" pitchFamily="2" charset="2"/>
              </a:rPr>
              <a:t>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CityBlueprint" pitchFamily="2" charset="2"/>
              </a:rPr>
              <a:t>Overview of Existing 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>
                <a:latin typeface="CityBlueprint" pitchFamily="2" charset="2"/>
              </a:rPr>
              <a:t>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CityBlueprint" pitchFamily="2" charset="2"/>
              </a:rPr>
              <a:t>Proposal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>
                <a:latin typeface="CityBlueprint" pitchFamily="2" charset="2"/>
              </a:rPr>
              <a:t>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CityBlueprint" pitchFamily="2" charset="2"/>
              </a:rPr>
              <a:t>Structural Depth Study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latin typeface="CityBlueprint" pitchFamily="2" charset="2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CityBlueprint" pitchFamily="2" charset="2"/>
              </a:rPr>
              <a:t>Architectural Breadth Study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latin typeface="CityBlueprint" pitchFamily="2" charset="2"/>
              </a:rPr>
              <a:t> Construction Management Breadth Study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latin typeface="CityBlueprint" pitchFamily="2" charset="2"/>
              </a:rPr>
              <a:t> Summary/Conclusions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latin typeface="CityBlueprint" pitchFamily="2" charset="2"/>
              </a:rPr>
              <a:t> Acknowledgements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latin typeface="CityBlueprint" pitchFamily="2" charset="2"/>
              </a:rPr>
              <a:t> ???</a:t>
            </a:r>
            <a:endParaRPr lang="en-US" sz="3200" b="1" dirty="0">
              <a:latin typeface="CityBlueprint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058400" y="457200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rush Script Std" pitchFamily="50" charset="0"/>
              </a:rPr>
              <a:t>Architectural Breadth Study</a:t>
            </a:r>
            <a:endParaRPr lang="en-US" sz="4400" dirty="0">
              <a:latin typeface="Brush Script Std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0" y="645789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rush Script Std" pitchFamily="50" charset="0"/>
              </a:rPr>
              <a:t>Eric M. Foster</a:t>
            </a:r>
            <a:endParaRPr lang="en-US" sz="2000" dirty="0">
              <a:latin typeface="Brush Script Std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268200" y="645789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rush Script Std" pitchFamily="50" charset="0"/>
              </a:rPr>
              <a:t>Crocker West Building</a:t>
            </a:r>
            <a:endParaRPr lang="en-US" sz="2000" dirty="0">
              <a:latin typeface="Brush Script Std" pitchFamily="50" charset="0"/>
            </a:endParaRPr>
          </a:p>
        </p:txBody>
      </p:sp>
      <p:sp>
        <p:nvSpPr>
          <p:cNvPr id="9" name="TextBox 8"/>
          <p:cNvSpPr txBox="1">
            <a:spLocks/>
          </p:cNvSpPr>
          <p:nvPr/>
        </p:nvSpPr>
        <p:spPr>
          <a:xfrm>
            <a:off x="15240000" y="645789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rush Script Std" pitchFamily="50" charset="0"/>
              </a:rPr>
              <a:t>Structural Option</a:t>
            </a:r>
            <a:endParaRPr lang="en-US" sz="2000" dirty="0">
              <a:latin typeface="Brush Script Std" pitchFamily="50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82200" y="1524000"/>
            <a:ext cx="7391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latin typeface="CityBlueprint" pitchFamily="2" charset="2"/>
              </a:rPr>
              <a:t> 3-D Modeling</a:t>
            </a:r>
          </a:p>
          <a:p>
            <a:endParaRPr lang="en-US" sz="3200" b="1" dirty="0" smtClean="0">
              <a:latin typeface="CityBlueprint" pitchFamily="2" charset="2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b="1" dirty="0" smtClean="0">
                <a:latin typeface="CityBlueprint" pitchFamily="2" charset="2"/>
              </a:rPr>
              <a:t> Building Information Modeling (BIM)</a:t>
            </a:r>
          </a:p>
          <a:p>
            <a:pPr lvl="1">
              <a:buFont typeface="Wingdings" pitchFamily="2" charset="2"/>
              <a:buChar char="§"/>
            </a:pPr>
            <a:endParaRPr lang="en-US" sz="2400" b="1" dirty="0">
              <a:latin typeface="CityBlueprint" pitchFamily="2" charset="2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b="1" dirty="0" smtClean="0">
                <a:latin typeface="CityBlueprint" pitchFamily="2" charset="2"/>
              </a:rPr>
              <a:t> Autodesk </a:t>
            </a:r>
            <a:r>
              <a:rPr lang="en-US" sz="2400" b="1" dirty="0" err="1" smtClean="0">
                <a:latin typeface="CityBlueprint" pitchFamily="2" charset="2"/>
              </a:rPr>
              <a:t>Revit</a:t>
            </a:r>
            <a:r>
              <a:rPr lang="en-US" sz="2400" b="1" dirty="0" smtClean="0">
                <a:latin typeface="CityBlueprint" pitchFamily="2" charset="2"/>
              </a:rPr>
              <a:t> Architecture</a:t>
            </a:r>
          </a:p>
          <a:p>
            <a:pPr>
              <a:buFont typeface="Wingdings" pitchFamily="2" charset="2"/>
              <a:buChar char="Ø"/>
            </a:pPr>
            <a:endParaRPr lang="en-US" sz="3200" b="1" dirty="0" smtClean="0">
              <a:latin typeface="CityBlueprint" pitchFamily="2" charset="2"/>
            </a:endParaRPr>
          </a:p>
          <a:p>
            <a:pPr>
              <a:buFont typeface="Wingdings" pitchFamily="2" charset="2"/>
              <a:buChar char="Ø"/>
            </a:pPr>
            <a:r>
              <a:rPr lang="en-US" sz="3200" b="1" dirty="0">
                <a:latin typeface="CityBlueprint" pitchFamily="2" charset="2"/>
              </a:rPr>
              <a:t> </a:t>
            </a:r>
            <a:r>
              <a:rPr lang="en-US" sz="3200" b="1" dirty="0" smtClean="0">
                <a:latin typeface="CityBlueprint" pitchFamily="2" charset="2"/>
              </a:rPr>
              <a:t>Architecture</a:t>
            </a:r>
          </a:p>
          <a:p>
            <a:endParaRPr lang="en-US" sz="3200" b="1" dirty="0" smtClean="0">
              <a:latin typeface="CityBlueprint" pitchFamily="2" charset="2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b="1" dirty="0" smtClean="0">
                <a:latin typeface="CityBlueprint" pitchFamily="2" charset="2"/>
              </a:rPr>
              <a:t> New Exterior Façade introduces New Style of Architecture to surrounding area</a:t>
            </a:r>
          </a:p>
        </p:txBody>
      </p:sp>
      <p:pic>
        <p:nvPicPr>
          <p:cNvPr id="14" name="Picture 13" descr="Beam_2nd Flo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1675932"/>
            <a:ext cx="7592219" cy="36580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058400" y="457200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rush Script Std" pitchFamily="50" charset="0"/>
              </a:rPr>
              <a:t>Architectural Breadth Study</a:t>
            </a:r>
            <a:endParaRPr lang="en-US" sz="4400" dirty="0">
              <a:latin typeface="Brush Script Std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0" y="645789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rush Script Std" pitchFamily="50" charset="0"/>
              </a:rPr>
              <a:t>Eric M. Foster</a:t>
            </a:r>
            <a:endParaRPr lang="en-US" sz="2000" dirty="0">
              <a:latin typeface="Brush Script Std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268200" y="645789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rush Script Std" pitchFamily="50" charset="0"/>
              </a:rPr>
              <a:t>Crocker West Building</a:t>
            </a:r>
            <a:endParaRPr lang="en-US" sz="2000" dirty="0">
              <a:latin typeface="Brush Script Std" pitchFamily="50" charset="0"/>
            </a:endParaRPr>
          </a:p>
        </p:txBody>
      </p:sp>
      <p:sp>
        <p:nvSpPr>
          <p:cNvPr id="9" name="TextBox 8"/>
          <p:cNvSpPr txBox="1">
            <a:spLocks/>
          </p:cNvSpPr>
          <p:nvPr/>
        </p:nvSpPr>
        <p:spPr>
          <a:xfrm>
            <a:off x="15240000" y="645789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rush Script Std" pitchFamily="50" charset="0"/>
              </a:rPr>
              <a:t>Structural Option</a:t>
            </a:r>
            <a:endParaRPr lang="en-US" sz="2000" dirty="0">
              <a:latin typeface="Brush Script Std" pitchFamily="50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82200" y="1524000"/>
            <a:ext cx="7391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latin typeface="CityBlueprint" pitchFamily="2" charset="2"/>
              </a:rPr>
              <a:t> Additional 3-Stories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b="1" dirty="0" smtClean="0">
                <a:latin typeface="CityBlueprint" pitchFamily="2" charset="2"/>
              </a:rPr>
              <a:t> Nearly Doubles Existing Height (79 ft Mean Roof Ht.)</a:t>
            </a:r>
          </a:p>
          <a:p>
            <a:pPr lvl="1">
              <a:buFont typeface="Wingdings" pitchFamily="2" charset="2"/>
              <a:buChar char="§"/>
            </a:pPr>
            <a:endParaRPr lang="en-US" sz="2400" b="1" dirty="0">
              <a:latin typeface="CityBlueprint" pitchFamily="2" charset="2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b="1" dirty="0" smtClean="0">
                <a:latin typeface="CityBlueprint" pitchFamily="2" charset="2"/>
              </a:rPr>
              <a:t> APC Height Limitations</a:t>
            </a:r>
          </a:p>
          <a:p>
            <a:pPr>
              <a:buFont typeface="Wingdings" pitchFamily="2" charset="2"/>
              <a:buChar char="Ø"/>
            </a:pPr>
            <a:endParaRPr lang="en-US" sz="3200" b="1" dirty="0" smtClean="0">
              <a:latin typeface="CityBlueprint" pitchFamily="2" charset="2"/>
            </a:endParaRPr>
          </a:p>
          <a:p>
            <a:pPr>
              <a:buFont typeface="Wingdings" pitchFamily="2" charset="2"/>
              <a:buChar char="Ø"/>
            </a:pPr>
            <a:r>
              <a:rPr lang="en-US" sz="3200" b="1" dirty="0">
                <a:latin typeface="CityBlueprint" pitchFamily="2" charset="2"/>
              </a:rPr>
              <a:t> </a:t>
            </a:r>
            <a:r>
              <a:rPr lang="en-US" sz="3200" b="1" dirty="0" smtClean="0">
                <a:latin typeface="CityBlueprint" pitchFamily="2" charset="2"/>
              </a:rPr>
              <a:t>Facade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b="1" dirty="0" smtClean="0">
                <a:latin typeface="CityBlueprint" pitchFamily="2" charset="2"/>
              </a:rPr>
              <a:t> Metal Panel w/ Glazing In-fill</a:t>
            </a:r>
          </a:p>
          <a:p>
            <a:pPr lvl="1">
              <a:buFont typeface="Wingdings" pitchFamily="2" charset="2"/>
              <a:buChar char="§"/>
            </a:pPr>
            <a:endParaRPr lang="en-US" sz="2400" b="1" dirty="0">
              <a:latin typeface="CityBlueprint" pitchFamily="2" charset="2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b="1" dirty="0" smtClean="0">
                <a:latin typeface="CityBlueprint" pitchFamily="2" charset="2"/>
              </a:rPr>
              <a:t> Glass Curtain Walls</a:t>
            </a:r>
          </a:p>
        </p:txBody>
      </p:sp>
      <p:pic>
        <p:nvPicPr>
          <p:cNvPr id="14" name="Picture 13" descr="Beam_2nd Flo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2124563"/>
            <a:ext cx="7592219" cy="2760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058400" y="457200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rush Script Std" pitchFamily="50" charset="0"/>
              </a:rPr>
              <a:t>Outline</a:t>
            </a:r>
            <a:endParaRPr lang="en-US" sz="4400" dirty="0">
              <a:latin typeface="Brush Script Std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0" y="645789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rush Script Std" pitchFamily="50" charset="0"/>
              </a:rPr>
              <a:t>Eric M. Foster</a:t>
            </a:r>
            <a:endParaRPr lang="en-US" sz="2000" dirty="0">
              <a:latin typeface="Brush Script Std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268200" y="645789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rush Script Std" pitchFamily="50" charset="0"/>
              </a:rPr>
              <a:t>Crocker West Building</a:t>
            </a:r>
            <a:endParaRPr lang="en-US" sz="2000" dirty="0">
              <a:latin typeface="Brush Script Std" pitchFamily="50" charset="0"/>
            </a:endParaRPr>
          </a:p>
        </p:txBody>
      </p:sp>
      <p:sp>
        <p:nvSpPr>
          <p:cNvPr id="9" name="TextBox 8"/>
          <p:cNvSpPr txBox="1">
            <a:spLocks/>
          </p:cNvSpPr>
          <p:nvPr/>
        </p:nvSpPr>
        <p:spPr>
          <a:xfrm>
            <a:off x="15240000" y="645789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rush Script Std" pitchFamily="50" charset="0"/>
              </a:rPr>
              <a:t>Structural Option</a:t>
            </a:r>
            <a:endParaRPr lang="en-US" sz="2000" dirty="0">
              <a:latin typeface="Brush Script Std" pitchFamily="5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82200" y="1524000"/>
            <a:ext cx="7391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CityBlueprint" pitchFamily="2" charset="2"/>
              </a:rPr>
              <a:t>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CityBlueprint" pitchFamily="2" charset="2"/>
              </a:rPr>
              <a:t>Overview of Existing 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>
                <a:latin typeface="CityBlueprint" pitchFamily="2" charset="2"/>
              </a:rPr>
              <a:t>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CityBlueprint" pitchFamily="2" charset="2"/>
              </a:rPr>
              <a:t>Proposal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>
                <a:latin typeface="CityBlueprint" pitchFamily="2" charset="2"/>
              </a:rPr>
              <a:t>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CityBlueprint" pitchFamily="2" charset="2"/>
              </a:rPr>
              <a:t>Structural Depth Study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latin typeface="CityBlueprint" pitchFamily="2" charset="2"/>
              </a:rPr>
              <a:t>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CityBlueprint" pitchFamily="2" charset="2"/>
              </a:rPr>
              <a:t>Architectural Breadth Study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latin typeface="CityBlueprint" pitchFamily="2" charset="2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CityBlueprint" pitchFamily="2" charset="2"/>
              </a:rPr>
              <a:t>Construction Management Breadth Study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latin typeface="CityBlueprint" pitchFamily="2" charset="2"/>
              </a:rPr>
              <a:t> Summary/Conclusions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latin typeface="CityBlueprint" pitchFamily="2" charset="2"/>
              </a:rPr>
              <a:t> Acknowledgements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latin typeface="CityBlueprint" pitchFamily="2" charset="2"/>
              </a:rPr>
              <a:t> ???</a:t>
            </a:r>
            <a:endParaRPr lang="en-US" sz="3200" b="1" dirty="0">
              <a:latin typeface="CityBlueprint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058400" y="457200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rush Script Std" pitchFamily="50" charset="0"/>
              </a:rPr>
              <a:t>CM Breadth Study</a:t>
            </a:r>
            <a:endParaRPr lang="en-US" sz="4400" dirty="0">
              <a:latin typeface="Brush Script Std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0" y="645789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rush Script Std" pitchFamily="50" charset="0"/>
              </a:rPr>
              <a:t>Eric M. Foster</a:t>
            </a:r>
            <a:endParaRPr lang="en-US" sz="2000" dirty="0">
              <a:latin typeface="Brush Script Std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268200" y="645789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rush Script Std" pitchFamily="50" charset="0"/>
              </a:rPr>
              <a:t>Crocker West Building</a:t>
            </a:r>
            <a:endParaRPr lang="en-US" sz="2000" dirty="0">
              <a:latin typeface="Brush Script Std" pitchFamily="50" charset="0"/>
            </a:endParaRPr>
          </a:p>
        </p:txBody>
      </p:sp>
      <p:sp>
        <p:nvSpPr>
          <p:cNvPr id="9" name="TextBox 8"/>
          <p:cNvSpPr txBox="1">
            <a:spLocks/>
          </p:cNvSpPr>
          <p:nvPr/>
        </p:nvSpPr>
        <p:spPr>
          <a:xfrm>
            <a:off x="15240000" y="645789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rush Script Std" pitchFamily="50" charset="0"/>
              </a:rPr>
              <a:t>Structural Option</a:t>
            </a:r>
            <a:endParaRPr lang="en-US" sz="2000" dirty="0">
              <a:latin typeface="Brush Script Std" pitchFamily="50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82200" y="1524000"/>
            <a:ext cx="7391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latin typeface="CityBlueprint" pitchFamily="2" charset="2"/>
              </a:rPr>
              <a:t> Cost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b="1" dirty="0" smtClean="0">
                <a:latin typeface="CityBlueprint" pitchFamily="2" charset="2"/>
              </a:rPr>
              <a:t> APC cost estimated $3.95 Million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b="1" dirty="0">
                <a:latin typeface="CityBlueprint" pitchFamily="2" charset="2"/>
              </a:rPr>
              <a:t> </a:t>
            </a:r>
            <a:r>
              <a:rPr lang="en-US" sz="2400" b="1" dirty="0" smtClean="0">
                <a:latin typeface="CityBlueprint" pitchFamily="2" charset="2"/>
              </a:rPr>
              <a:t>Steel cost estimated $3.1 Million</a:t>
            </a:r>
            <a:endParaRPr lang="en-US" sz="2400" b="1" dirty="0" smtClean="0">
              <a:latin typeface="CityBlueprint" pitchFamily="2" charset="2"/>
            </a:endParaRPr>
          </a:p>
          <a:p>
            <a:pPr>
              <a:buFont typeface="Wingdings" pitchFamily="2" charset="2"/>
              <a:buChar char="Ø"/>
            </a:pPr>
            <a:endParaRPr lang="en-US" sz="3200" b="1" dirty="0" smtClean="0">
              <a:latin typeface="CityBlueprint" pitchFamily="2" charset="2"/>
            </a:endParaRPr>
          </a:p>
          <a:p>
            <a:pPr>
              <a:buFont typeface="Wingdings" pitchFamily="2" charset="2"/>
              <a:buChar char="Ø"/>
            </a:pPr>
            <a:r>
              <a:rPr lang="en-US" sz="3200" b="1" dirty="0">
                <a:latin typeface="CityBlueprint" pitchFamily="2" charset="2"/>
              </a:rPr>
              <a:t> </a:t>
            </a:r>
            <a:r>
              <a:rPr lang="en-US" sz="3200" b="1" dirty="0" smtClean="0">
                <a:latin typeface="CityBlueprint" pitchFamily="2" charset="2"/>
              </a:rPr>
              <a:t>Schedule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b="1" dirty="0" smtClean="0">
                <a:latin typeface="CityBlueprint" pitchFamily="2" charset="2"/>
              </a:rPr>
              <a:t> Similar Erection Times (APC vs. Steel)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b="1" dirty="0">
                <a:latin typeface="CityBlueprint" pitchFamily="2" charset="2"/>
              </a:rPr>
              <a:t> </a:t>
            </a:r>
            <a:r>
              <a:rPr lang="en-US" sz="2400" b="1" dirty="0" smtClean="0">
                <a:latin typeface="CityBlueprint" pitchFamily="2" charset="2"/>
              </a:rPr>
              <a:t>Façade could  prove to be largest difference between systems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b="1" dirty="0">
                <a:latin typeface="CityBlueprint" pitchFamily="2" charset="2"/>
              </a:rPr>
              <a:t> </a:t>
            </a:r>
            <a:r>
              <a:rPr lang="en-US" sz="2400" b="1" dirty="0" smtClean="0">
                <a:latin typeface="CityBlueprint" pitchFamily="2" charset="2"/>
              </a:rPr>
              <a:t>13 month schedule would be difficult to beat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058400" y="457200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rush Script Std" pitchFamily="50" charset="0"/>
              </a:rPr>
              <a:t>Outline</a:t>
            </a:r>
            <a:endParaRPr lang="en-US" sz="4400" dirty="0">
              <a:latin typeface="Brush Script Std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0" y="645789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rush Script Std" pitchFamily="50" charset="0"/>
              </a:rPr>
              <a:t>Eric M. Foster</a:t>
            </a:r>
            <a:endParaRPr lang="en-US" sz="2000" dirty="0">
              <a:latin typeface="Brush Script Std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268200" y="645789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rush Script Std" pitchFamily="50" charset="0"/>
              </a:rPr>
              <a:t>Crocker West Building</a:t>
            </a:r>
            <a:endParaRPr lang="en-US" sz="2000" dirty="0">
              <a:latin typeface="Brush Script Std" pitchFamily="50" charset="0"/>
            </a:endParaRPr>
          </a:p>
        </p:txBody>
      </p:sp>
      <p:sp>
        <p:nvSpPr>
          <p:cNvPr id="9" name="TextBox 8"/>
          <p:cNvSpPr txBox="1">
            <a:spLocks/>
          </p:cNvSpPr>
          <p:nvPr/>
        </p:nvSpPr>
        <p:spPr>
          <a:xfrm>
            <a:off x="15240000" y="645789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rush Script Std" pitchFamily="50" charset="0"/>
              </a:rPr>
              <a:t>Structural Option</a:t>
            </a:r>
            <a:endParaRPr lang="en-US" sz="2000" dirty="0">
              <a:latin typeface="Brush Script Std" pitchFamily="5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82200" y="1524000"/>
            <a:ext cx="7391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CityBlueprint" pitchFamily="2" charset="2"/>
              </a:rPr>
              <a:t>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CityBlueprint" pitchFamily="2" charset="2"/>
              </a:rPr>
              <a:t>Overview of Existing 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>
                <a:latin typeface="CityBlueprint" pitchFamily="2" charset="2"/>
              </a:rPr>
              <a:t>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CityBlueprint" pitchFamily="2" charset="2"/>
              </a:rPr>
              <a:t>Proposal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>
                <a:latin typeface="CityBlueprint" pitchFamily="2" charset="2"/>
              </a:rPr>
              <a:t>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CityBlueprint" pitchFamily="2" charset="2"/>
              </a:rPr>
              <a:t>Structural Depth Study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latin typeface="CityBlueprint" pitchFamily="2" charset="2"/>
              </a:rPr>
              <a:t>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CityBlueprint" pitchFamily="2" charset="2"/>
              </a:rPr>
              <a:t>Architectural Breadth Study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latin typeface="CityBlueprint" pitchFamily="2" charset="2"/>
              </a:rPr>
              <a:t>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CityBlueprint" pitchFamily="2" charset="2"/>
              </a:rPr>
              <a:t>Construction Management Breadth Study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latin typeface="CityBlueprint" pitchFamily="2" charset="2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CityBlueprint" pitchFamily="2" charset="2"/>
              </a:rPr>
              <a:t>Summary/Conclusions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latin typeface="CityBlueprint" pitchFamily="2" charset="2"/>
              </a:rPr>
              <a:t> Acknowledgements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latin typeface="CityBlueprint" pitchFamily="2" charset="2"/>
              </a:rPr>
              <a:t> ???</a:t>
            </a:r>
            <a:endParaRPr lang="en-US" sz="3200" b="1" dirty="0">
              <a:latin typeface="CityBlueprint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058400" y="457200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rush Script Std" pitchFamily="50" charset="0"/>
              </a:rPr>
              <a:t>Summary/Conclusions</a:t>
            </a:r>
            <a:endParaRPr lang="en-US" sz="4400" dirty="0">
              <a:latin typeface="Brush Script Std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0" y="645789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rush Script Std" pitchFamily="50" charset="0"/>
              </a:rPr>
              <a:t>Eric M. Foster</a:t>
            </a:r>
            <a:endParaRPr lang="en-US" sz="2000" dirty="0">
              <a:latin typeface="Brush Script Std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268200" y="645789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rush Script Std" pitchFamily="50" charset="0"/>
              </a:rPr>
              <a:t>Crocker West Building</a:t>
            </a:r>
            <a:endParaRPr lang="en-US" sz="2000" dirty="0">
              <a:latin typeface="Brush Script Std" pitchFamily="50" charset="0"/>
            </a:endParaRPr>
          </a:p>
        </p:txBody>
      </p:sp>
      <p:sp>
        <p:nvSpPr>
          <p:cNvPr id="9" name="TextBox 8"/>
          <p:cNvSpPr txBox="1">
            <a:spLocks/>
          </p:cNvSpPr>
          <p:nvPr/>
        </p:nvSpPr>
        <p:spPr>
          <a:xfrm>
            <a:off x="15240000" y="645789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rush Script Std" pitchFamily="50" charset="0"/>
              </a:rPr>
              <a:t>Structural Option</a:t>
            </a:r>
            <a:endParaRPr lang="en-US" sz="2000" dirty="0">
              <a:latin typeface="Brush Script Std" pitchFamily="5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82200" y="1524000"/>
            <a:ext cx="7391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latin typeface="CityBlueprint" pitchFamily="2" charset="2"/>
              </a:rPr>
              <a:t> Structural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b="1" dirty="0" smtClean="0">
                <a:latin typeface="CityBlueprint" pitchFamily="2" charset="2"/>
              </a:rPr>
              <a:t> Steel Proved Viable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b="1" dirty="0">
                <a:latin typeface="CityBlueprint" pitchFamily="2" charset="2"/>
              </a:rPr>
              <a:t> </a:t>
            </a:r>
            <a:r>
              <a:rPr lang="en-US" sz="2400" b="1" dirty="0" smtClean="0">
                <a:latin typeface="CityBlueprint" pitchFamily="2" charset="2"/>
              </a:rPr>
              <a:t>CBF Later System Design limits serviceability issues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b="1" dirty="0">
                <a:latin typeface="CityBlueprint" pitchFamily="2" charset="2"/>
              </a:rPr>
              <a:t> </a:t>
            </a:r>
            <a:r>
              <a:rPr lang="en-US" sz="2400" b="1" dirty="0" smtClean="0">
                <a:latin typeface="CityBlueprint" pitchFamily="2" charset="2"/>
              </a:rPr>
              <a:t>Seismic Weight Reduced by switching to steel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latin typeface="CityBlueprint" pitchFamily="2" charset="2"/>
              </a:rPr>
              <a:t> Architectural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b="1" dirty="0" smtClean="0">
                <a:latin typeface="CityBlueprint" pitchFamily="2" charset="2"/>
              </a:rPr>
              <a:t> New Architectural Style to surrounding area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b="1" dirty="0">
                <a:latin typeface="CityBlueprint" pitchFamily="2" charset="2"/>
              </a:rPr>
              <a:t> </a:t>
            </a:r>
            <a:r>
              <a:rPr lang="en-US" sz="2400" b="1" dirty="0" smtClean="0">
                <a:latin typeface="CityBlueprint" pitchFamily="2" charset="2"/>
              </a:rPr>
              <a:t>Maintained Overall Architectural Program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>
                <a:latin typeface="CityBlueprint" pitchFamily="2" charset="2"/>
              </a:rPr>
              <a:t> </a:t>
            </a:r>
            <a:r>
              <a:rPr lang="en-US" sz="3200" b="1" dirty="0" smtClean="0">
                <a:latin typeface="CityBlueprint" pitchFamily="2" charset="2"/>
              </a:rPr>
              <a:t>Construction Management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b="1" dirty="0" smtClean="0">
                <a:latin typeface="CityBlueprint" pitchFamily="2" charset="2"/>
              </a:rPr>
              <a:t> Cost and Schedule Comparable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058400" y="457200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rush Script Std" pitchFamily="50" charset="0"/>
              </a:rPr>
              <a:t>Outline</a:t>
            </a:r>
            <a:endParaRPr lang="en-US" sz="4400" dirty="0">
              <a:latin typeface="Brush Script Std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0" y="645789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rush Script Std" pitchFamily="50" charset="0"/>
              </a:rPr>
              <a:t>Eric M. Foster</a:t>
            </a:r>
            <a:endParaRPr lang="en-US" sz="2000" dirty="0">
              <a:latin typeface="Brush Script Std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268200" y="645789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rush Script Std" pitchFamily="50" charset="0"/>
              </a:rPr>
              <a:t>Crocker West Building</a:t>
            </a:r>
            <a:endParaRPr lang="en-US" sz="2000" dirty="0">
              <a:latin typeface="Brush Script Std" pitchFamily="50" charset="0"/>
            </a:endParaRPr>
          </a:p>
        </p:txBody>
      </p:sp>
      <p:sp>
        <p:nvSpPr>
          <p:cNvPr id="9" name="TextBox 8"/>
          <p:cNvSpPr txBox="1">
            <a:spLocks/>
          </p:cNvSpPr>
          <p:nvPr/>
        </p:nvSpPr>
        <p:spPr>
          <a:xfrm>
            <a:off x="15240000" y="645789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rush Script Std" pitchFamily="50" charset="0"/>
              </a:rPr>
              <a:t>Structural Option</a:t>
            </a:r>
            <a:endParaRPr lang="en-US" sz="2000" dirty="0">
              <a:latin typeface="Brush Script Std" pitchFamily="5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82200" y="1524000"/>
            <a:ext cx="7391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CityBlueprint" pitchFamily="2" charset="2"/>
              </a:rPr>
              <a:t>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CityBlueprint" pitchFamily="2" charset="2"/>
              </a:rPr>
              <a:t>Overview of Existing 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>
                <a:latin typeface="CityBlueprint" pitchFamily="2" charset="2"/>
              </a:rPr>
              <a:t>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CityBlueprint" pitchFamily="2" charset="2"/>
              </a:rPr>
              <a:t>Proposal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>
                <a:latin typeface="CityBlueprint" pitchFamily="2" charset="2"/>
              </a:rPr>
              <a:t>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CityBlueprint" pitchFamily="2" charset="2"/>
              </a:rPr>
              <a:t>Structural Depth Study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latin typeface="CityBlueprint" pitchFamily="2" charset="2"/>
              </a:rPr>
              <a:t>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CityBlueprint" pitchFamily="2" charset="2"/>
              </a:rPr>
              <a:t>Architectural Breadth Study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latin typeface="CityBlueprint" pitchFamily="2" charset="2"/>
              </a:rPr>
              <a:t>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CityBlueprint" pitchFamily="2" charset="2"/>
              </a:rPr>
              <a:t>Construction Management Breadth Study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latin typeface="CityBlueprint" pitchFamily="2" charset="2"/>
              </a:rPr>
              <a:t>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CityBlueprint" pitchFamily="2" charset="2"/>
              </a:rPr>
              <a:t>Summary/Conclusions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latin typeface="CityBlueprint" pitchFamily="2" charset="2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CityBlueprint" pitchFamily="2" charset="2"/>
              </a:rPr>
              <a:t>Acknowledgements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latin typeface="CityBlueprint" pitchFamily="2" charset="2"/>
              </a:rPr>
              <a:t> ???</a:t>
            </a:r>
            <a:endParaRPr lang="en-US" sz="3200" b="1" dirty="0">
              <a:latin typeface="CityBlueprint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058400" y="457200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rush Script Std" pitchFamily="50" charset="0"/>
              </a:rPr>
              <a:t>Overview of Existing</a:t>
            </a:r>
            <a:endParaRPr lang="en-US" sz="4400" dirty="0">
              <a:latin typeface="Brush Script Std" pitchFamily="50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144000" y="6457890"/>
            <a:ext cx="9144000" cy="400110"/>
            <a:chOff x="9144000" y="6457890"/>
            <a:chExt cx="9144000" cy="400110"/>
          </a:xfrm>
        </p:grpSpPr>
        <p:sp>
          <p:nvSpPr>
            <p:cNvPr id="10" name="TextBox 9"/>
            <p:cNvSpPr txBox="1"/>
            <p:nvPr/>
          </p:nvSpPr>
          <p:spPr>
            <a:xfrm>
              <a:off x="9144000" y="6457890"/>
              <a:ext cx="3048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Brush Script Std" pitchFamily="50" charset="0"/>
                </a:rPr>
                <a:t>Eric M. Foster</a:t>
              </a:r>
              <a:endParaRPr lang="en-US" sz="2000" dirty="0">
                <a:latin typeface="Brush Script Std" pitchFamily="50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268200" y="6457890"/>
              <a:ext cx="3048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Brush Script Std" pitchFamily="50" charset="0"/>
                </a:rPr>
                <a:t>Crocker West Building</a:t>
              </a:r>
              <a:endParaRPr lang="en-US" sz="2000" dirty="0">
                <a:latin typeface="Brush Script Std" pitchFamily="50" charset="0"/>
              </a:endParaRPr>
            </a:p>
          </p:txBody>
        </p:sp>
        <p:sp>
          <p:nvSpPr>
            <p:cNvPr id="9" name="TextBox 8"/>
            <p:cNvSpPr txBox="1">
              <a:spLocks/>
            </p:cNvSpPr>
            <p:nvPr/>
          </p:nvSpPr>
          <p:spPr>
            <a:xfrm>
              <a:off x="15240000" y="6457890"/>
              <a:ext cx="3048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Brush Script Std" pitchFamily="50" charset="0"/>
                </a:rPr>
                <a:t>Structural Option</a:t>
              </a:r>
              <a:endParaRPr lang="en-US" sz="2000" dirty="0">
                <a:latin typeface="Brush Script Std" pitchFamily="50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982200" y="1524000"/>
            <a:ext cx="73914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CityBlueprint" pitchFamily="2" charset="2"/>
              </a:rPr>
              <a:t> </a:t>
            </a:r>
            <a:r>
              <a:rPr lang="en-US" sz="3200" b="1" dirty="0" smtClean="0">
                <a:latin typeface="CityBlueprint" pitchFamily="2" charset="2"/>
              </a:rPr>
              <a:t>Location </a:t>
            </a:r>
            <a:endParaRPr lang="en-US" sz="3200" b="1" dirty="0">
              <a:latin typeface="CityBlueprint" pitchFamily="2" charset="2"/>
            </a:endParaRPr>
          </a:p>
          <a:p>
            <a:pPr>
              <a:buFont typeface="Wingdings" pitchFamily="2" charset="2"/>
              <a:buChar char="Ø"/>
            </a:pPr>
            <a:endParaRPr lang="en-US" sz="3200" b="1" dirty="0" smtClean="0">
              <a:latin typeface="CityBlueprint" pitchFamily="2" charset="2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b="1" dirty="0" smtClean="0">
                <a:latin typeface="CityBlueprint" pitchFamily="2" charset="2"/>
              </a:rPr>
              <a:t> 224 Science Park Road</a:t>
            </a:r>
          </a:p>
          <a:p>
            <a:pPr lvl="1">
              <a:buFont typeface="CityBlueprint"/>
              <a:buChar char=" "/>
            </a:pPr>
            <a:r>
              <a:rPr lang="en-US" sz="2400" b="1" dirty="0" smtClean="0">
                <a:latin typeface="CityBlueprint" pitchFamily="2" charset="2"/>
              </a:rPr>
              <a:t>  State College, Pa</a:t>
            </a:r>
          </a:p>
          <a:p>
            <a:pPr lvl="1"/>
            <a:endParaRPr lang="en-US" sz="2400" b="1" dirty="0" smtClean="0">
              <a:latin typeface="CityBlueprint" pitchFamily="2" charset="2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rcRect t="4156"/>
          <a:stretch>
            <a:fillRect/>
          </a:stretch>
        </p:blipFill>
        <p:spPr bwMode="auto">
          <a:xfrm>
            <a:off x="1828800" y="611488"/>
            <a:ext cx="5486400" cy="562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058400" y="457200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rush Script Std" pitchFamily="50" charset="0"/>
              </a:rPr>
              <a:t>Acknowledgements</a:t>
            </a:r>
            <a:endParaRPr lang="en-US" sz="4400" dirty="0">
              <a:latin typeface="Brush Script Std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0" y="645789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rush Script Std" pitchFamily="50" charset="0"/>
              </a:rPr>
              <a:t>Eric M. Foster</a:t>
            </a:r>
            <a:endParaRPr lang="en-US" sz="2000" dirty="0">
              <a:latin typeface="Brush Script Std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268200" y="645789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rush Script Std" pitchFamily="50" charset="0"/>
              </a:rPr>
              <a:t>Crocker West Building</a:t>
            </a:r>
            <a:endParaRPr lang="en-US" sz="2000" dirty="0">
              <a:latin typeface="Brush Script Std" pitchFamily="50" charset="0"/>
            </a:endParaRPr>
          </a:p>
        </p:txBody>
      </p:sp>
      <p:sp>
        <p:nvSpPr>
          <p:cNvPr id="9" name="TextBox 8"/>
          <p:cNvSpPr txBox="1">
            <a:spLocks/>
          </p:cNvSpPr>
          <p:nvPr/>
        </p:nvSpPr>
        <p:spPr>
          <a:xfrm>
            <a:off x="15240000" y="645789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rush Script Std" pitchFamily="50" charset="0"/>
              </a:rPr>
              <a:t>Structural Option</a:t>
            </a:r>
            <a:endParaRPr lang="en-US" sz="2000" dirty="0">
              <a:latin typeface="Brush Script Std" pitchFamily="5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82200" y="1524000"/>
            <a:ext cx="7391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latin typeface="CityBlueprint" pitchFamily="2" charset="2"/>
              </a:rPr>
              <a:t> Scott Smith and Scott </a:t>
            </a:r>
            <a:r>
              <a:rPr lang="en-US" sz="3200" b="1" dirty="0" err="1" smtClean="0">
                <a:latin typeface="CityBlueprint" pitchFamily="2" charset="2"/>
              </a:rPr>
              <a:t>Smeal</a:t>
            </a:r>
            <a:r>
              <a:rPr lang="en-US" sz="3200" b="1" dirty="0" smtClean="0">
                <a:latin typeface="CityBlueprint" pitchFamily="2" charset="2"/>
              </a:rPr>
              <a:t> of</a:t>
            </a:r>
          </a:p>
          <a:p>
            <a:r>
              <a:rPr lang="en-US" sz="3200" b="1" dirty="0" smtClean="0">
                <a:latin typeface="CityBlueprint" pitchFamily="2" charset="2"/>
              </a:rPr>
              <a:t>	</a:t>
            </a:r>
            <a:r>
              <a:rPr lang="en-US" sz="3200" b="1" dirty="0" err="1" smtClean="0">
                <a:latin typeface="CityBlueprint" pitchFamily="2" charset="2"/>
              </a:rPr>
              <a:t>Civilsmith</a:t>
            </a:r>
            <a:r>
              <a:rPr lang="en-US" sz="3200" b="1" dirty="0" smtClean="0">
                <a:latin typeface="CityBlueprint" pitchFamily="2" charset="2"/>
              </a:rPr>
              <a:t> Engineering, Inc.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latin typeface="CityBlueprint" pitchFamily="2" charset="2"/>
              </a:rPr>
              <a:t> Mike Coyle of Northwestern Mutual Financial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latin typeface="CityBlueprint" pitchFamily="2" charset="2"/>
              </a:rPr>
              <a:t> </a:t>
            </a:r>
            <a:r>
              <a:rPr lang="en-US" sz="3200" b="1" dirty="0" smtClean="0">
                <a:latin typeface="CityBlueprint" pitchFamily="2" charset="2"/>
              </a:rPr>
              <a:t>Mike </a:t>
            </a:r>
            <a:r>
              <a:rPr lang="en-US" sz="3200" b="1" dirty="0" err="1" smtClean="0">
                <a:latin typeface="CityBlueprint" pitchFamily="2" charset="2"/>
              </a:rPr>
              <a:t>Evanko</a:t>
            </a:r>
            <a:r>
              <a:rPr lang="en-US" sz="3200" b="1" dirty="0" smtClean="0">
                <a:latin typeface="CityBlueprint" pitchFamily="2" charset="2"/>
              </a:rPr>
              <a:t> of </a:t>
            </a:r>
            <a:r>
              <a:rPr lang="en-US" sz="3200" b="1" dirty="0" err="1" smtClean="0">
                <a:latin typeface="CityBlueprint" pitchFamily="2" charset="2"/>
              </a:rPr>
              <a:t>Evanko</a:t>
            </a:r>
            <a:r>
              <a:rPr lang="en-US" sz="3200" b="1" dirty="0" smtClean="0">
                <a:latin typeface="CityBlueprint" pitchFamily="2" charset="2"/>
              </a:rPr>
              <a:t>-Renwick Engineering</a:t>
            </a:r>
            <a:endParaRPr lang="en-US" sz="3200" b="1" dirty="0" smtClean="0">
              <a:latin typeface="CityBlueprint" pitchFamily="2" charset="2"/>
            </a:endParaRPr>
          </a:p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latin typeface="CityBlueprint" pitchFamily="2" charset="2"/>
              </a:rPr>
              <a:t> AE Faculty and Staff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latin typeface="CityBlueprint" pitchFamily="2" charset="2"/>
              </a:rPr>
              <a:t> On-line Mentors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>
                <a:latin typeface="CityBlueprint" pitchFamily="2" charset="2"/>
              </a:rPr>
              <a:t> </a:t>
            </a:r>
            <a:r>
              <a:rPr lang="en-US" sz="3200" b="1" dirty="0" smtClean="0">
                <a:latin typeface="CityBlueprint" pitchFamily="2" charset="2"/>
              </a:rPr>
              <a:t>ALL MY FAMILY and FRIENDS</a:t>
            </a:r>
          </a:p>
          <a:p>
            <a:endParaRPr lang="en-US" sz="3200" b="1" dirty="0">
              <a:latin typeface="CityBlueprint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0" y="645789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rush Script Std" pitchFamily="50" charset="0"/>
              </a:rPr>
              <a:t>Eric M. Foster</a:t>
            </a:r>
            <a:endParaRPr lang="en-US" sz="2000" dirty="0">
              <a:latin typeface="Brush Script Std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268200" y="645789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rush Script Std" pitchFamily="50" charset="0"/>
              </a:rPr>
              <a:t>Crocker West Building</a:t>
            </a:r>
            <a:endParaRPr lang="en-US" sz="2000" dirty="0">
              <a:latin typeface="Brush Script Std" pitchFamily="50" charset="0"/>
            </a:endParaRPr>
          </a:p>
        </p:txBody>
      </p:sp>
      <p:sp>
        <p:nvSpPr>
          <p:cNvPr id="9" name="TextBox 8"/>
          <p:cNvSpPr txBox="1">
            <a:spLocks/>
          </p:cNvSpPr>
          <p:nvPr/>
        </p:nvSpPr>
        <p:spPr>
          <a:xfrm>
            <a:off x="15240000" y="645789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rush Script Std" pitchFamily="50" charset="0"/>
              </a:rPr>
              <a:t>Structural Option</a:t>
            </a:r>
            <a:endParaRPr lang="en-US" sz="2000" dirty="0">
              <a:latin typeface="Brush Script Std" pitchFamily="50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58400" y="2819400"/>
            <a:ext cx="731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Brush Script Std" pitchFamily="50" charset="0"/>
              </a:rPr>
              <a:t>Thank You!</a:t>
            </a:r>
            <a:endParaRPr lang="en-US" sz="6000" b="1" dirty="0">
              <a:latin typeface="Brush Script Std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34600" y="2971800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???</a:t>
            </a:r>
            <a:endParaRPr lang="en-US" sz="9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0" y="645789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rush Script Std" pitchFamily="50" charset="0"/>
              </a:rPr>
              <a:t>Eric M. Foster</a:t>
            </a:r>
            <a:endParaRPr lang="en-US" sz="2000" dirty="0">
              <a:latin typeface="Brush Script Std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268200" y="645789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rush Script Std" pitchFamily="50" charset="0"/>
              </a:rPr>
              <a:t>Crocker West Building</a:t>
            </a:r>
            <a:endParaRPr lang="en-US" sz="2000" dirty="0">
              <a:latin typeface="Brush Script Std" pitchFamily="50" charset="0"/>
            </a:endParaRPr>
          </a:p>
        </p:txBody>
      </p:sp>
      <p:sp>
        <p:nvSpPr>
          <p:cNvPr id="9" name="TextBox 8"/>
          <p:cNvSpPr txBox="1">
            <a:spLocks/>
          </p:cNvSpPr>
          <p:nvPr/>
        </p:nvSpPr>
        <p:spPr>
          <a:xfrm>
            <a:off x="15240000" y="645789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rush Script Std" pitchFamily="50" charset="0"/>
              </a:rPr>
              <a:t>Structural Option</a:t>
            </a:r>
            <a:endParaRPr lang="en-US" sz="2000" dirty="0">
              <a:latin typeface="Brush Script Std" pitchFamily="50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134600" y="914400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Questions</a:t>
            </a:r>
            <a:endParaRPr lang="en-US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058400" y="457200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rush Script Std" pitchFamily="50" charset="0"/>
              </a:rPr>
              <a:t>Overview of Existing</a:t>
            </a:r>
            <a:endParaRPr lang="en-US" sz="4400" dirty="0">
              <a:latin typeface="Brush Script Std" pitchFamily="50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9144000" y="6457890"/>
            <a:ext cx="9144000" cy="400110"/>
            <a:chOff x="9144000" y="6457890"/>
            <a:chExt cx="9144000" cy="400110"/>
          </a:xfrm>
        </p:grpSpPr>
        <p:sp>
          <p:nvSpPr>
            <p:cNvPr id="10" name="TextBox 9"/>
            <p:cNvSpPr txBox="1"/>
            <p:nvPr/>
          </p:nvSpPr>
          <p:spPr>
            <a:xfrm>
              <a:off x="9144000" y="6457890"/>
              <a:ext cx="3048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Brush Script Std" pitchFamily="50" charset="0"/>
                </a:rPr>
                <a:t>Eric M. Foster</a:t>
              </a:r>
              <a:endParaRPr lang="en-US" sz="2000" dirty="0">
                <a:latin typeface="Brush Script Std" pitchFamily="50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268200" y="6457890"/>
              <a:ext cx="3048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Brush Script Std" pitchFamily="50" charset="0"/>
                </a:rPr>
                <a:t>Crocker West Building</a:t>
              </a:r>
              <a:endParaRPr lang="en-US" sz="2000" dirty="0">
                <a:latin typeface="Brush Script Std" pitchFamily="50" charset="0"/>
              </a:endParaRPr>
            </a:p>
          </p:txBody>
        </p:sp>
        <p:sp>
          <p:nvSpPr>
            <p:cNvPr id="9" name="TextBox 8"/>
            <p:cNvSpPr txBox="1">
              <a:spLocks/>
            </p:cNvSpPr>
            <p:nvPr/>
          </p:nvSpPr>
          <p:spPr>
            <a:xfrm>
              <a:off x="15240000" y="6457890"/>
              <a:ext cx="3048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Brush Script Std" pitchFamily="50" charset="0"/>
                </a:rPr>
                <a:t>Structural Option</a:t>
              </a:r>
              <a:endParaRPr lang="en-US" sz="2000" dirty="0">
                <a:latin typeface="Brush Script Std" pitchFamily="50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982200" y="1524000"/>
            <a:ext cx="73914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CityBlueprint" pitchFamily="2" charset="2"/>
              </a:rPr>
              <a:t> </a:t>
            </a:r>
            <a:r>
              <a:rPr lang="en-US" sz="3200" b="1" dirty="0" smtClean="0">
                <a:latin typeface="CityBlueprint" pitchFamily="2" charset="2"/>
              </a:rPr>
              <a:t>Location </a:t>
            </a:r>
            <a:endParaRPr lang="en-US" sz="3200" b="1" dirty="0">
              <a:latin typeface="CityBlueprint" pitchFamily="2" charset="2"/>
            </a:endParaRPr>
          </a:p>
          <a:p>
            <a:pPr>
              <a:buFont typeface="Wingdings" pitchFamily="2" charset="2"/>
              <a:buChar char="Ø"/>
            </a:pPr>
            <a:endParaRPr lang="en-US" sz="3200" b="1" dirty="0" smtClean="0">
              <a:latin typeface="CityBlueprint" pitchFamily="2" charset="2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b="1" dirty="0" smtClean="0">
                <a:latin typeface="CityBlueprint" pitchFamily="2" charset="2"/>
              </a:rPr>
              <a:t> 224 Science Park Road</a:t>
            </a:r>
          </a:p>
          <a:p>
            <a:pPr lvl="1">
              <a:buFont typeface="CityBlueprint"/>
              <a:buChar char=" "/>
            </a:pPr>
            <a:r>
              <a:rPr lang="en-US" sz="2400" b="1" dirty="0" smtClean="0">
                <a:latin typeface="CityBlueprint" pitchFamily="2" charset="2"/>
              </a:rPr>
              <a:t>  State College, Pa</a:t>
            </a:r>
          </a:p>
          <a:p>
            <a:pPr lvl="1">
              <a:buFont typeface="CityBlueprint"/>
              <a:buChar char=" "/>
            </a:pPr>
            <a:endParaRPr lang="en-US" sz="2400" b="1" dirty="0">
              <a:latin typeface="CityBlueprint" pitchFamily="2" charset="2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b="1" dirty="0" smtClean="0">
                <a:latin typeface="CityBlueprint" pitchFamily="2" charset="2"/>
              </a:rPr>
              <a:t> Just of SR 26 in Ferguson Township</a:t>
            </a:r>
          </a:p>
          <a:p>
            <a:pPr lvl="1"/>
            <a:endParaRPr lang="en-US" sz="2400" b="1" dirty="0" smtClean="0">
              <a:latin typeface="CityBlueprint" pitchFamily="2" charset="2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14400" y="1447800"/>
            <a:ext cx="778372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058400" y="457200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rush Script Std" pitchFamily="50" charset="0"/>
              </a:rPr>
              <a:t>Overview of Existing</a:t>
            </a:r>
            <a:endParaRPr lang="en-US" sz="4400" dirty="0">
              <a:latin typeface="Brush Script Std" pitchFamily="50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9144000" y="6457890"/>
            <a:ext cx="9144000" cy="400110"/>
            <a:chOff x="9144000" y="6457890"/>
            <a:chExt cx="9144000" cy="400110"/>
          </a:xfrm>
        </p:grpSpPr>
        <p:sp>
          <p:nvSpPr>
            <p:cNvPr id="10" name="TextBox 9"/>
            <p:cNvSpPr txBox="1"/>
            <p:nvPr/>
          </p:nvSpPr>
          <p:spPr>
            <a:xfrm>
              <a:off x="9144000" y="6457890"/>
              <a:ext cx="3048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Brush Script Std" pitchFamily="50" charset="0"/>
                </a:rPr>
                <a:t>Eric M. Foster</a:t>
              </a:r>
              <a:endParaRPr lang="en-US" sz="2000" dirty="0">
                <a:latin typeface="Brush Script Std" pitchFamily="50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268200" y="6457890"/>
              <a:ext cx="3048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Brush Script Std" pitchFamily="50" charset="0"/>
                </a:rPr>
                <a:t>Crocker West Building</a:t>
              </a:r>
              <a:endParaRPr lang="en-US" sz="2000" dirty="0">
                <a:latin typeface="Brush Script Std" pitchFamily="50" charset="0"/>
              </a:endParaRPr>
            </a:p>
          </p:txBody>
        </p:sp>
        <p:sp>
          <p:nvSpPr>
            <p:cNvPr id="9" name="TextBox 8"/>
            <p:cNvSpPr txBox="1">
              <a:spLocks/>
            </p:cNvSpPr>
            <p:nvPr/>
          </p:nvSpPr>
          <p:spPr>
            <a:xfrm>
              <a:off x="15240000" y="6457890"/>
              <a:ext cx="3048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Brush Script Std" pitchFamily="50" charset="0"/>
                </a:rPr>
                <a:t>Structural Option</a:t>
              </a:r>
              <a:endParaRPr lang="en-US" sz="2000" dirty="0">
                <a:latin typeface="Brush Script Std" pitchFamily="50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982200" y="1524000"/>
            <a:ext cx="7391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CityBlueprint" pitchFamily="2" charset="2"/>
              </a:rPr>
              <a:t> </a:t>
            </a:r>
            <a:r>
              <a:rPr lang="en-US" sz="3200" b="1" dirty="0" smtClean="0">
                <a:latin typeface="CityBlueprint" pitchFamily="2" charset="2"/>
              </a:rPr>
              <a:t>Location 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>
                <a:latin typeface="CityBlueprint" pitchFamily="2" charset="2"/>
              </a:rPr>
              <a:t> </a:t>
            </a:r>
            <a:r>
              <a:rPr lang="en-US" sz="3200" b="1" dirty="0" smtClean="0">
                <a:latin typeface="CityBlueprint" pitchFamily="2" charset="2"/>
              </a:rPr>
              <a:t>Use</a:t>
            </a:r>
            <a:endParaRPr lang="en-US" sz="3200" b="1" dirty="0">
              <a:latin typeface="CityBlueprint" pitchFamily="2" charset="2"/>
            </a:endParaRPr>
          </a:p>
          <a:p>
            <a:pPr>
              <a:buFont typeface="Wingdings" pitchFamily="2" charset="2"/>
              <a:buChar char="Ø"/>
            </a:pPr>
            <a:endParaRPr lang="en-US" sz="3200" b="1" dirty="0" smtClean="0">
              <a:latin typeface="CityBlueprint" pitchFamily="2" charset="2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b="1" dirty="0" smtClean="0">
                <a:latin typeface="CityBlueprint" pitchFamily="2" charset="2"/>
              </a:rPr>
              <a:t> </a:t>
            </a:r>
            <a:r>
              <a:rPr lang="en-US" sz="2400" b="1" dirty="0" smtClean="0">
                <a:solidFill>
                  <a:srgbClr val="00B0F0"/>
                </a:solidFill>
                <a:latin typeface="CityBlueprint" pitchFamily="2" charset="2"/>
              </a:rPr>
              <a:t>40,000 </a:t>
            </a:r>
            <a:r>
              <a:rPr lang="en-US" sz="2400" b="1" dirty="0" err="1" smtClean="0">
                <a:solidFill>
                  <a:srgbClr val="00B0F0"/>
                </a:solidFill>
                <a:latin typeface="CityBlueprint" pitchFamily="2" charset="2"/>
              </a:rPr>
              <a:t>s.f</a:t>
            </a:r>
            <a:r>
              <a:rPr lang="en-US" sz="2400" b="1" dirty="0" smtClean="0">
                <a:solidFill>
                  <a:srgbClr val="00B0F0"/>
                </a:solidFill>
                <a:latin typeface="CityBlueprint" pitchFamily="2" charset="2"/>
              </a:rPr>
              <a:t>. Light Industrial</a:t>
            </a:r>
          </a:p>
          <a:p>
            <a:pPr lvl="1">
              <a:buFont typeface="CityBlueprint"/>
              <a:buChar char=" "/>
            </a:pPr>
            <a:endParaRPr lang="en-US" sz="2400" b="1" dirty="0">
              <a:latin typeface="CityBlueprint" pitchFamily="2" charset="2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b="1" dirty="0" smtClean="0">
                <a:latin typeface="CityBlueprint" pitchFamily="2" charset="2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ityBlueprint" pitchFamily="2" charset="2"/>
              </a:rPr>
              <a:t>70,000 </a:t>
            </a:r>
            <a:r>
              <a:rPr lang="en-US" sz="2400" b="1" dirty="0" err="1" smtClean="0">
                <a:solidFill>
                  <a:srgbClr val="FF0000"/>
                </a:solidFill>
                <a:latin typeface="CityBlueprint" pitchFamily="2" charset="2"/>
              </a:rPr>
              <a:t>s.f</a:t>
            </a:r>
            <a:r>
              <a:rPr lang="en-US" sz="2400" b="1" dirty="0" smtClean="0">
                <a:solidFill>
                  <a:srgbClr val="FF0000"/>
                </a:solidFill>
                <a:latin typeface="CityBlueprint" pitchFamily="2" charset="2"/>
              </a:rPr>
              <a:t>. Office</a:t>
            </a:r>
          </a:p>
          <a:p>
            <a:pPr lvl="1">
              <a:buFont typeface="Wingdings" pitchFamily="2" charset="2"/>
              <a:buChar char="§"/>
            </a:pPr>
            <a:endParaRPr lang="en-US" sz="2400" b="1" dirty="0">
              <a:latin typeface="CityBlueprint" pitchFamily="2" charset="2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b="1" dirty="0" smtClean="0">
                <a:latin typeface="CityBlueprint" pitchFamily="2" charset="2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CityBlueprint" pitchFamily="2" charset="2"/>
              </a:rPr>
              <a:t>10,000 </a:t>
            </a:r>
            <a:r>
              <a:rPr lang="en-US" sz="2400" b="1" dirty="0" err="1" smtClean="0">
                <a:solidFill>
                  <a:srgbClr val="FFFF00"/>
                </a:solidFill>
                <a:latin typeface="CityBlueprint" pitchFamily="2" charset="2"/>
              </a:rPr>
              <a:t>s.f</a:t>
            </a:r>
            <a:r>
              <a:rPr lang="en-US" sz="2400" b="1" dirty="0" smtClean="0">
                <a:solidFill>
                  <a:srgbClr val="FFFF00"/>
                </a:solidFill>
                <a:latin typeface="CityBlueprint" pitchFamily="2" charset="2"/>
              </a:rPr>
              <a:t>. Warehouse Storage</a:t>
            </a:r>
          </a:p>
          <a:p>
            <a:pPr lvl="1"/>
            <a:endParaRPr lang="en-US" sz="2400" b="1" dirty="0" smtClean="0">
              <a:latin typeface="CityBlueprint" pitchFamily="2" charset="2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5801" y="609600"/>
            <a:ext cx="3886200" cy="2858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Arch Plan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3276600"/>
            <a:ext cx="3811923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058400" y="457200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rush Script Std" pitchFamily="50" charset="0"/>
              </a:rPr>
              <a:t>Overview of Existing</a:t>
            </a:r>
            <a:endParaRPr lang="en-US" sz="4400" dirty="0">
              <a:latin typeface="Brush Script Std" pitchFamily="50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9144000" y="6457890"/>
            <a:ext cx="9144000" cy="400110"/>
            <a:chOff x="9144000" y="6457890"/>
            <a:chExt cx="9144000" cy="400110"/>
          </a:xfrm>
        </p:grpSpPr>
        <p:sp>
          <p:nvSpPr>
            <p:cNvPr id="10" name="TextBox 9"/>
            <p:cNvSpPr txBox="1"/>
            <p:nvPr/>
          </p:nvSpPr>
          <p:spPr>
            <a:xfrm>
              <a:off x="9144000" y="6457890"/>
              <a:ext cx="3048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Brush Script Std" pitchFamily="50" charset="0"/>
                </a:rPr>
                <a:t>Eric M. Foster</a:t>
              </a:r>
              <a:endParaRPr lang="en-US" sz="2000" dirty="0">
                <a:latin typeface="Brush Script Std" pitchFamily="50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268200" y="6457890"/>
              <a:ext cx="3048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Brush Script Std" pitchFamily="50" charset="0"/>
                </a:rPr>
                <a:t>Crocker West Building</a:t>
              </a:r>
              <a:endParaRPr lang="en-US" sz="2000" dirty="0">
                <a:latin typeface="Brush Script Std" pitchFamily="50" charset="0"/>
              </a:endParaRPr>
            </a:p>
          </p:txBody>
        </p:sp>
        <p:sp>
          <p:nvSpPr>
            <p:cNvPr id="9" name="TextBox 8"/>
            <p:cNvSpPr txBox="1">
              <a:spLocks/>
            </p:cNvSpPr>
            <p:nvPr/>
          </p:nvSpPr>
          <p:spPr>
            <a:xfrm>
              <a:off x="15240000" y="6457890"/>
              <a:ext cx="3048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Brush Script Std" pitchFamily="50" charset="0"/>
                </a:rPr>
                <a:t>Structural Option</a:t>
              </a:r>
              <a:endParaRPr lang="en-US" sz="2000" dirty="0">
                <a:latin typeface="Brush Script Std" pitchFamily="50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982200" y="1524000"/>
            <a:ext cx="7391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CityBlueprint" pitchFamily="2" charset="2"/>
              </a:rPr>
              <a:t> </a:t>
            </a:r>
            <a:r>
              <a:rPr lang="en-US" sz="3200" b="1" dirty="0" smtClean="0">
                <a:latin typeface="CityBlueprint" pitchFamily="2" charset="2"/>
              </a:rPr>
              <a:t>Location 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>
                <a:latin typeface="CityBlueprint" pitchFamily="2" charset="2"/>
              </a:rPr>
              <a:t> </a:t>
            </a:r>
            <a:r>
              <a:rPr lang="en-US" sz="3200" b="1" dirty="0" smtClean="0">
                <a:latin typeface="CityBlueprint" pitchFamily="2" charset="2"/>
              </a:rPr>
              <a:t>Use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>
                <a:latin typeface="CityBlueprint" pitchFamily="2" charset="2"/>
              </a:rPr>
              <a:t> </a:t>
            </a:r>
            <a:r>
              <a:rPr lang="en-US" sz="3200" b="1" dirty="0" smtClean="0">
                <a:latin typeface="CityBlueprint" pitchFamily="2" charset="2"/>
              </a:rPr>
              <a:t>Zoning</a:t>
            </a:r>
            <a:endParaRPr lang="en-US" sz="3200" b="1" dirty="0">
              <a:latin typeface="CityBlueprint" pitchFamily="2" charset="2"/>
            </a:endParaRPr>
          </a:p>
          <a:p>
            <a:pPr>
              <a:buFont typeface="Wingdings" pitchFamily="2" charset="2"/>
              <a:buChar char="Ø"/>
            </a:pPr>
            <a:endParaRPr lang="en-US" sz="3200" b="1" dirty="0" smtClean="0">
              <a:latin typeface="CityBlueprint" pitchFamily="2" charset="2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b="1" dirty="0" smtClean="0">
                <a:latin typeface="CityBlueprint" pitchFamily="2" charset="2"/>
              </a:rPr>
              <a:t> Light Industry, R &amp; D</a:t>
            </a:r>
          </a:p>
          <a:p>
            <a:pPr lvl="1"/>
            <a:endParaRPr lang="en-US" sz="2400" b="1" dirty="0" smtClean="0">
              <a:latin typeface="CityBlueprint" pitchFamily="2" charset="2"/>
            </a:endParaRPr>
          </a:p>
        </p:txBody>
      </p:sp>
      <p:pic>
        <p:nvPicPr>
          <p:cNvPr id="13" name="Picture 12" descr="Zoning Ma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81200"/>
            <a:ext cx="399288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058400" y="457200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rush Script Std" pitchFamily="50" charset="0"/>
              </a:rPr>
              <a:t>Overview of Existing</a:t>
            </a:r>
            <a:endParaRPr lang="en-US" sz="4400" dirty="0">
              <a:latin typeface="Brush Script Std" pitchFamily="50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9144000" y="6457890"/>
            <a:ext cx="9144000" cy="400110"/>
            <a:chOff x="9144000" y="6457890"/>
            <a:chExt cx="9144000" cy="400110"/>
          </a:xfrm>
        </p:grpSpPr>
        <p:sp>
          <p:nvSpPr>
            <p:cNvPr id="10" name="TextBox 9"/>
            <p:cNvSpPr txBox="1"/>
            <p:nvPr/>
          </p:nvSpPr>
          <p:spPr>
            <a:xfrm>
              <a:off x="9144000" y="6457890"/>
              <a:ext cx="3048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Brush Script Std" pitchFamily="50" charset="0"/>
                </a:rPr>
                <a:t>Eric M. Foster</a:t>
              </a:r>
              <a:endParaRPr lang="en-US" sz="2000" dirty="0">
                <a:latin typeface="Brush Script Std" pitchFamily="50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268200" y="6457890"/>
              <a:ext cx="3048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Brush Script Std" pitchFamily="50" charset="0"/>
                </a:rPr>
                <a:t>Crocker West Building</a:t>
              </a:r>
              <a:endParaRPr lang="en-US" sz="2000" dirty="0">
                <a:latin typeface="Brush Script Std" pitchFamily="50" charset="0"/>
              </a:endParaRPr>
            </a:p>
          </p:txBody>
        </p:sp>
        <p:sp>
          <p:nvSpPr>
            <p:cNvPr id="9" name="TextBox 8"/>
            <p:cNvSpPr txBox="1">
              <a:spLocks/>
            </p:cNvSpPr>
            <p:nvPr/>
          </p:nvSpPr>
          <p:spPr>
            <a:xfrm>
              <a:off x="15240000" y="6457890"/>
              <a:ext cx="3048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Brush Script Std" pitchFamily="50" charset="0"/>
                </a:rPr>
                <a:t>Structural Option</a:t>
              </a:r>
              <a:endParaRPr lang="en-US" sz="2000" dirty="0">
                <a:latin typeface="Brush Script Std" pitchFamily="50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982200" y="1524000"/>
            <a:ext cx="7391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CityBlueprint" pitchFamily="2" charset="2"/>
              </a:rPr>
              <a:t> </a:t>
            </a:r>
            <a:r>
              <a:rPr lang="en-US" sz="3200" b="1" dirty="0" smtClean="0">
                <a:latin typeface="CityBlueprint" pitchFamily="2" charset="2"/>
              </a:rPr>
              <a:t>Location 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>
                <a:latin typeface="CityBlueprint" pitchFamily="2" charset="2"/>
              </a:rPr>
              <a:t> </a:t>
            </a:r>
            <a:r>
              <a:rPr lang="en-US" sz="3200" b="1" dirty="0" smtClean="0">
                <a:latin typeface="CityBlueprint" pitchFamily="2" charset="2"/>
              </a:rPr>
              <a:t>Use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>
                <a:latin typeface="CityBlueprint" pitchFamily="2" charset="2"/>
              </a:rPr>
              <a:t> </a:t>
            </a:r>
            <a:r>
              <a:rPr lang="en-US" sz="3200" b="1" dirty="0" smtClean="0">
                <a:latin typeface="CityBlueprint" pitchFamily="2" charset="2"/>
              </a:rPr>
              <a:t>Zoning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>
                <a:latin typeface="CityBlueprint" pitchFamily="2" charset="2"/>
              </a:rPr>
              <a:t> </a:t>
            </a:r>
            <a:r>
              <a:rPr lang="en-US" sz="3200" b="1" dirty="0" smtClean="0">
                <a:latin typeface="CityBlueprint" pitchFamily="2" charset="2"/>
              </a:rPr>
              <a:t>Owners</a:t>
            </a:r>
            <a:endParaRPr lang="en-US" sz="3200" b="1" dirty="0">
              <a:latin typeface="CityBlueprint" pitchFamily="2" charset="2"/>
            </a:endParaRPr>
          </a:p>
          <a:p>
            <a:pPr>
              <a:buFont typeface="Wingdings" pitchFamily="2" charset="2"/>
              <a:buChar char="Ø"/>
            </a:pPr>
            <a:endParaRPr lang="en-US" sz="3200" b="1" dirty="0" smtClean="0">
              <a:latin typeface="CityBlueprint" pitchFamily="2" charset="2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b="1" dirty="0" smtClean="0">
                <a:latin typeface="CityBlueprint" pitchFamily="2" charset="2"/>
              </a:rPr>
              <a:t> C2S, LLP.  (Scott Smith &amp; Mike Coyle)</a:t>
            </a:r>
          </a:p>
          <a:p>
            <a:pPr lvl="1"/>
            <a:endParaRPr lang="en-US" sz="2400" b="1" dirty="0" smtClean="0">
              <a:latin typeface="CityBlueprint" pitchFamily="2" charset="2"/>
            </a:endParaRPr>
          </a:p>
        </p:txBody>
      </p:sp>
      <p:pic>
        <p:nvPicPr>
          <p:cNvPr id="15" name="Picture 14" descr="Zoning Ma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81200"/>
            <a:ext cx="399288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058400" y="457200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rush Script Std" pitchFamily="50" charset="0"/>
              </a:rPr>
              <a:t>Overview of Existing</a:t>
            </a:r>
            <a:endParaRPr lang="en-US" sz="4400" dirty="0">
              <a:latin typeface="Brush Script Std" pitchFamily="50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9144000" y="6457890"/>
            <a:ext cx="9144000" cy="400110"/>
            <a:chOff x="9144000" y="6457890"/>
            <a:chExt cx="9144000" cy="400110"/>
          </a:xfrm>
        </p:grpSpPr>
        <p:sp>
          <p:nvSpPr>
            <p:cNvPr id="10" name="TextBox 9"/>
            <p:cNvSpPr txBox="1"/>
            <p:nvPr/>
          </p:nvSpPr>
          <p:spPr>
            <a:xfrm>
              <a:off x="9144000" y="6457890"/>
              <a:ext cx="3048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Brush Script Std" pitchFamily="50" charset="0"/>
                </a:rPr>
                <a:t>Eric M. Foster</a:t>
              </a:r>
              <a:endParaRPr lang="en-US" sz="2000" dirty="0">
                <a:latin typeface="Brush Script Std" pitchFamily="50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268200" y="6457890"/>
              <a:ext cx="3048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Brush Script Std" pitchFamily="50" charset="0"/>
                </a:rPr>
                <a:t>Crocker West Building</a:t>
              </a:r>
              <a:endParaRPr lang="en-US" sz="2000" dirty="0">
                <a:latin typeface="Brush Script Std" pitchFamily="50" charset="0"/>
              </a:endParaRPr>
            </a:p>
          </p:txBody>
        </p:sp>
        <p:sp>
          <p:nvSpPr>
            <p:cNvPr id="9" name="TextBox 8"/>
            <p:cNvSpPr txBox="1">
              <a:spLocks/>
            </p:cNvSpPr>
            <p:nvPr/>
          </p:nvSpPr>
          <p:spPr>
            <a:xfrm>
              <a:off x="15240000" y="6457890"/>
              <a:ext cx="3048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Brush Script Std" pitchFamily="50" charset="0"/>
                </a:rPr>
                <a:t>Structural Option</a:t>
              </a:r>
              <a:endParaRPr lang="en-US" sz="2000" dirty="0">
                <a:latin typeface="Brush Script Std" pitchFamily="50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982200" y="1524000"/>
            <a:ext cx="7391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CityBlueprint" pitchFamily="2" charset="2"/>
              </a:rPr>
              <a:t> </a:t>
            </a:r>
            <a:r>
              <a:rPr lang="en-US" sz="3200" b="1" dirty="0" smtClean="0">
                <a:latin typeface="CityBlueprint" pitchFamily="2" charset="2"/>
              </a:rPr>
              <a:t>Location 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>
                <a:latin typeface="CityBlueprint" pitchFamily="2" charset="2"/>
              </a:rPr>
              <a:t> </a:t>
            </a:r>
            <a:r>
              <a:rPr lang="en-US" sz="3200" b="1" dirty="0" smtClean="0">
                <a:latin typeface="CityBlueprint" pitchFamily="2" charset="2"/>
              </a:rPr>
              <a:t>Use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>
                <a:latin typeface="CityBlueprint" pitchFamily="2" charset="2"/>
              </a:rPr>
              <a:t> </a:t>
            </a:r>
            <a:r>
              <a:rPr lang="en-US" sz="3200" b="1" dirty="0" smtClean="0">
                <a:latin typeface="CityBlueprint" pitchFamily="2" charset="2"/>
              </a:rPr>
              <a:t>Zoning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>
                <a:latin typeface="CityBlueprint" pitchFamily="2" charset="2"/>
              </a:rPr>
              <a:t> </a:t>
            </a:r>
            <a:r>
              <a:rPr lang="en-US" sz="3200" b="1" dirty="0" smtClean="0">
                <a:latin typeface="CityBlueprint" pitchFamily="2" charset="2"/>
              </a:rPr>
              <a:t>Owners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>
                <a:latin typeface="CityBlueprint" pitchFamily="2" charset="2"/>
              </a:rPr>
              <a:t> </a:t>
            </a:r>
            <a:r>
              <a:rPr lang="en-US" sz="3200" b="1" dirty="0" smtClean="0">
                <a:latin typeface="CityBlueprint" pitchFamily="2" charset="2"/>
              </a:rPr>
              <a:t>Size</a:t>
            </a:r>
            <a:endParaRPr lang="en-US" sz="3200" b="1" dirty="0">
              <a:latin typeface="CityBlueprint" pitchFamily="2" charset="2"/>
            </a:endParaRPr>
          </a:p>
          <a:p>
            <a:pPr>
              <a:buFont typeface="Wingdings" pitchFamily="2" charset="2"/>
              <a:buChar char="Ø"/>
            </a:pPr>
            <a:endParaRPr lang="en-US" sz="3200" b="1" dirty="0" smtClean="0">
              <a:latin typeface="CityBlueprint" pitchFamily="2" charset="2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b="1" dirty="0" smtClean="0">
                <a:latin typeface="CityBlueprint" pitchFamily="2" charset="2"/>
              </a:rPr>
              <a:t> 3-Story Low-Rise Building (45 ft)</a:t>
            </a:r>
          </a:p>
          <a:p>
            <a:pPr lvl="1">
              <a:buFont typeface="Wingdings" pitchFamily="2" charset="2"/>
              <a:buChar char="§"/>
            </a:pPr>
            <a:endParaRPr lang="en-US" sz="2400" b="1" dirty="0">
              <a:latin typeface="CityBlueprint" pitchFamily="2" charset="2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b="1" dirty="0" smtClean="0">
                <a:latin typeface="CityBlueprint" pitchFamily="2" charset="2"/>
              </a:rPr>
              <a:t> 121,000 </a:t>
            </a:r>
            <a:r>
              <a:rPr lang="en-US" sz="2400" b="1" dirty="0" err="1" smtClean="0">
                <a:latin typeface="CityBlueprint" pitchFamily="2" charset="2"/>
              </a:rPr>
              <a:t>s.f</a:t>
            </a:r>
            <a:r>
              <a:rPr lang="en-US" sz="2400" b="1" dirty="0" smtClean="0">
                <a:latin typeface="CityBlueprint" pitchFamily="2" charset="2"/>
              </a:rPr>
              <a:t>.</a:t>
            </a:r>
          </a:p>
          <a:p>
            <a:pPr lvl="1"/>
            <a:endParaRPr lang="en-US" sz="2400" b="1" dirty="0" smtClean="0">
              <a:latin typeface="CityBlueprint" pitchFamily="2" charset="2"/>
            </a:endParaRPr>
          </a:p>
        </p:txBody>
      </p:sp>
      <p:pic>
        <p:nvPicPr>
          <p:cNvPr id="13" name="Picture 12" descr="ARL_Ren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533400"/>
            <a:ext cx="4984831" cy="2590800"/>
          </a:xfrm>
          <a:prstGeom prst="rect">
            <a:avLst/>
          </a:prstGeom>
        </p:spPr>
      </p:pic>
      <p:pic>
        <p:nvPicPr>
          <p:cNvPr id="15" name="Picture 14" descr="1st Floor Pl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286000"/>
            <a:ext cx="4818530" cy="3723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0" y="0"/>
            <a:ext cx="9144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058400" y="457200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rush Script Std" pitchFamily="50" charset="0"/>
              </a:rPr>
              <a:t>Overview of Existing</a:t>
            </a:r>
            <a:endParaRPr lang="en-US" sz="4400" dirty="0">
              <a:latin typeface="Brush Script Std" pitchFamily="50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9144000" y="6457890"/>
            <a:ext cx="9144000" cy="400110"/>
            <a:chOff x="9144000" y="6457890"/>
            <a:chExt cx="9144000" cy="400110"/>
          </a:xfrm>
        </p:grpSpPr>
        <p:sp>
          <p:nvSpPr>
            <p:cNvPr id="10" name="TextBox 9"/>
            <p:cNvSpPr txBox="1"/>
            <p:nvPr/>
          </p:nvSpPr>
          <p:spPr>
            <a:xfrm>
              <a:off x="9144000" y="6457890"/>
              <a:ext cx="3048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Brush Script Std" pitchFamily="50" charset="0"/>
                </a:rPr>
                <a:t>Eric M. Foster</a:t>
              </a:r>
              <a:endParaRPr lang="en-US" sz="2000" dirty="0">
                <a:latin typeface="Brush Script Std" pitchFamily="50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268200" y="6457890"/>
              <a:ext cx="3048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Brush Script Std" pitchFamily="50" charset="0"/>
                </a:rPr>
                <a:t>Crocker West Building</a:t>
              </a:r>
              <a:endParaRPr lang="en-US" sz="2000" dirty="0">
                <a:latin typeface="Brush Script Std" pitchFamily="50" charset="0"/>
              </a:endParaRPr>
            </a:p>
          </p:txBody>
        </p:sp>
        <p:sp>
          <p:nvSpPr>
            <p:cNvPr id="9" name="TextBox 8"/>
            <p:cNvSpPr txBox="1">
              <a:spLocks/>
            </p:cNvSpPr>
            <p:nvPr/>
          </p:nvSpPr>
          <p:spPr>
            <a:xfrm>
              <a:off x="15240000" y="6457890"/>
              <a:ext cx="3048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Brush Script Std" pitchFamily="50" charset="0"/>
                </a:rPr>
                <a:t>Structural Option</a:t>
              </a:r>
              <a:endParaRPr lang="en-US" sz="2000" dirty="0">
                <a:latin typeface="Brush Script Std" pitchFamily="50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982200" y="1524000"/>
            <a:ext cx="73914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CityBlueprint" pitchFamily="2" charset="2"/>
              </a:rPr>
              <a:t> </a:t>
            </a:r>
            <a:r>
              <a:rPr lang="en-US" sz="3200" b="1" dirty="0" smtClean="0">
                <a:latin typeface="CityBlueprint" pitchFamily="2" charset="2"/>
              </a:rPr>
              <a:t>Location 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>
                <a:latin typeface="CityBlueprint" pitchFamily="2" charset="2"/>
              </a:rPr>
              <a:t> </a:t>
            </a:r>
            <a:r>
              <a:rPr lang="en-US" sz="3200" b="1" dirty="0" smtClean="0">
                <a:latin typeface="CityBlueprint" pitchFamily="2" charset="2"/>
              </a:rPr>
              <a:t>Use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>
                <a:latin typeface="CityBlueprint" pitchFamily="2" charset="2"/>
              </a:rPr>
              <a:t> </a:t>
            </a:r>
            <a:r>
              <a:rPr lang="en-US" sz="3200" b="1" dirty="0" smtClean="0">
                <a:latin typeface="CityBlueprint" pitchFamily="2" charset="2"/>
              </a:rPr>
              <a:t>Zoning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>
                <a:latin typeface="CityBlueprint" pitchFamily="2" charset="2"/>
              </a:rPr>
              <a:t> </a:t>
            </a:r>
            <a:r>
              <a:rPr lang="en-US" sz="3200" b="1" dirty="0" smtClean="0">
                <a:latin typeface="CityBlueprint" pitchFamily="2" charset="2"/>
              </a:rPr>
              <a:t>Owners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>
                <a:latin typeface="CityBlueprint" pitchFamily="2" charset="2"/>
              </a:rPr>
              <a:t> </a:t>
            </a:r>
            <a:r>
              <a:rPr lang="en-US" sz="3200" b="1" dirty="0" smtClean="0">
                <a:latin typeface="CityBlueprint" pitchFamily="2" charset="2"/>
              </a:rPr>
              <a:t>Size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>
                <a:latin typeface="CityBlueprint" pitchFamily="2" charset="2"/>
              </a:rPr>
              <a:t> </a:t>
            </a:r>
            <a:r>
              <a:rPr lang="en-US" sz="3200" b="1" dirty="0" smtClean="0">
                <a:latin typeface="CityBlueprint" pitchFamily="2" charset="2"/>
              </a:rPr>
              <a:t>Cost</a:t>
            </a:r>
            <a:endParaRPr lang="en-US" sz="3200" b="1" dirty="0">
              <a:latin typeface="CityBlueprint" pitchFamily="2" charset="2"/>
            </a:endParaRPr>
          </a:p>
          <a:p>
            <a:pPr>
              <a:buFont typeface="Wingdings" pitchFamily="2" charset="2"/>
              <a:buChar char="Ø"/>
            </a:pPr>
            <a:endParaRPr lang="en-US" sz="3200" b="1" dirty="0" smtClean="0">
              <a:latin typeface="CityBlueprint" pitchFamily="2" charset="2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b="1" dirty="0" smtClean="0">
                <a:latin typeface="CityBlueprint" pitchFamily="2" charset="2"/>
              </a:rPr>
              <a:t> Approximately $18 Million</a:t>
            </a:r>
          </a:p>
        </p:txBody>
      </p:sp>
      <p:pic>
        <p:nvPicPr>
          <p:cNvPr id="13" name="Picture 12" descr="ARL_Ren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533400"/>
            <a:ext cx="4984831" cy="2590800"/>
          </a:xfrm>
          <a:prstGeom prst="rect">
            <a:avLst/>
          </a:prstGeom>
        </p:spPr>
      </p:pic>
      <p:pic>
        <p:nvPicPr>
          <p:cNvPr id="15" name="Picture 14" descr="1st Floor Pl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286000"/>
            <a:ext cx="4818530" cy="3723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305</TotalTime>
  <Words>1057</Words>
  <Application>Microsoft Office PowerPoint</Application>
  <PresentationFormat>Custom</PresentationFormat>
  <Paragraphs>340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Technic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>PSUAE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emf181</dc:creator>
  <cp:lastModifiedBy>emf181</cp:lastModifiedBy>
  <cp:revision>39</cp:revision>
  <dcterms:created xsi:type="dcterms:W3CDTF">2009-04-13T07:30:27Z</dcterms:created>
  <dcterms:modified xsi:type="dcterms:W3CDTF">2009-04-13T12:35:32Z</dcterms:modified>
</cp:coreProperties>
</file>